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Tomorrow" charset="1" panose="00000000000000000000"/>
      <p:regular r:id="rId16"/>
    </p:embeddedFont>
    <p:embeddedFont>
      <p:font typeface="HK Modular"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12" Target="../media/image17.png" Type="http://schemas.openxmlformats.org/officeDocument/2006/relationships/image"/><Relationship Id="rId13" Target="../media/image16.png" Type="http://schemas.openxmlformats.org/officeDocument/2006/relationships/image"/><Relationship Id="rId14" Target="../media/image3.png" Type="http://schemas.openxmlformats.org/officeDocument/2006/relationships/image"/><Relationship Id="rId15" Target="../media/image25.png" Type="http://schemas.openxmlformats.org/officeDocument/2006/relationships/image"/><Relationship Id="rId16" Target="../media/image51.png" Type="http://schemas.openxmlformats.org/officeDocument/2006/relationships/image"/><Relationship Id="rId17" Target="../media/image40.png" Type="http://schemas.openxmlformats.org/officeDocument/2006/relationships/image"/><Relationship Id="rId18" Target="../media/image5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45.png" Type="http://schemas.openxmlformats.org/officeDocument/2006/relationships/image"/><Relationship Id="rId6" Target="../media/image8.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 Id="rId9"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9.pn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9.png" Type="http://schemas.openxmlformats.org/officeDocument/2006/relationships/image"/><Relationship Id="rId13" Target="../media/image44.pn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tramatejaswini/University_Recommendation_System/tree/master?tab=readme-ov-file" TargetMode="External" Type="http://schemas.openxmlformats.org/officeDocument/2006/relationships/hyperlink"/><Relationship Id="rId11" Target="../media/image45.pn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9.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https://www.kaggle.com/datasets/nitishabharathi/university-recommendation/data"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0219">
                <a:alpha val="100000"/>
              </a:srgbClr>
            </a:gs>
            <a:gs pos="50000">
              <a:srgbClr val="000224">
                <a:alpha val="100000"/>
              </a:srgbClr>
            </a:gs>
            <a:gs pos="100000">
              <a:srgbClr val="0496BE">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6500">
            <a:off x="9202650" y="1370747"/>
            <a:ext cx="8877067" cy="7545507"/>
          </a:xfrm>
          <a:custGeom>
            <a:avLst/>
            <a:gdLst/>
            <a:ahLst/>
            <a:cxnLst/>
            <a:rect r="r" b="b" t="t" l="l"/>
            <a:pathLst>
              <a:path h="7545507" w="8877067">
                <a:moveTo>
                  <a:pt x="0" y="0"/>
                </a:moveTo>
                <a:lnTo>
                  <a:pt x="8877067" y="0"/>
                </a:lnTo>
                <a:lnTo>
                  <a:pt x="8877067" y="7545506"/>
                </a:lnTo>
                <a:lnTo>
                  <a:pt x="0" y="7545506"/>
                </a:lnTo>
                <a:lnTo>
                  <a:pt x="0" y="0"/>
                </a:lnTo>
                <a:close/>
              </a:path>
            </a:pathLst>
          </a:custGeom>
          <a:blipFill>
            <a:blip r:embed="rId4"/>
            <a:stretch>
              <a:fillRect l="0" t="0" r="0" b="0"/>
            </a:stretch>
          </a:blipFill>
        </p:spPr>
      </p:sp>
      <p:sp>
        <p:nvSpPr>
          <p:cNvPr name="TextBox 4" id="4"/>
          <p:cNvSpPr txBox="true"/>
          <p:nvPr/>
        </p:nvSpPr>
        <p:spPr>
          <a:xfrm rot="0">
            <a:off x="1099337" y="5421119"/>
            <a:ext cx="8492722" cy="1393825"/>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Tomorrow"/>
                <a:ea typeface="Tomorrow"/>
                <a:cs typeface="Tomorrow"/>
                <a:sym typeface="Tomorrow"/>
              </a:rPr>
              <a:t>SISTEM REKOMENDASI UNIVERSITAS PASCASARJANA</a:t>
            </a:r>
          </a:p>
        </p:txBody>
      </p:sp>
      <p:sp>
        <p:nvSpPr>
          <p:cNvPr name="TextBox 5" id="5"/>
          <p:cNvSpPr txBox="true"/>
          <p:nvPr/>
        </p:nvSpPr>
        <p:spPr>
          <a:xfrm rot="0">
            <a:off x="1099337" y="3865353"/>
            <a:ext cx="8492722" cy="1647750"/>
          </a:xfrm>
          <a:prstGeom prst="rect">
            <a:avLst/>
          </a:prstGeom>
        </p:spPr>
        <p:txBody>
          <a:bodyPr anchor="t" rtlCol="false" tIns="0" lIns="0" bIns="0" rIns="0">
            <a:spAutoFit/>
          </a:bodyPr>
          <a:lstStyle/>
          <a:p>
            <a:pPr algn="ctr">
              <a:lnSpc>
                <a:spcPts val="13491"/>
              </a:lnSpc>
              <a:spcBef>
                <a:spcPct val="0"/>
              </a:spcBef>
            </a:pPr>
            <a:r>
              <a:rPr lang="en-US" sz="9637">
                <a:solidFill>
                  <a:srgbClr val="FFFFFF"/>
                </a:solidFill>
                <a:latin typeface="HK Modular"/>
                <a:ea typeface="HK Modular"/>
                <a:cs typeface="HK Modular"/>
                <a:sym typeface="HK Modular"/>
              </a:rPr>
              <a:t>DSS</a:t>
            </a:r>
          </a:p>
        </p:txBody>
      </p:sp>
      <p:sp>
        <p:nvSpPr>
          <p:cNvPr name="TextBox 6" id="6"/>
          <p:cNvSpPr txBox="true"/>
          <p:nvPr/>
        </p:nvSpPr>
        <p:spPr>
          <a:xfrm rot="0">
            <a:off x="9394823" y="9182100"/>
            <a:ext cx="8492722" cy="53340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Tomorrow"/>
                <a:ea typeface="Tomorrow"/>
                <a:cs typeface="Tomorrow"/>
                <a:sym typeface="Tomorrow"/>
              </a:rPr>
              <a:t>AMARUL AKBAR-23066020015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693045" y="1215498"/>
            <a:ext cx="6901911" cy="864975"/>
          </a:xfrm>
          <a:prstGeom prst="rect">
            <a:avLst/>
          </a:prstGeom>
        </p:spPr>
        <p:txBody>
          <a:bodyPr anchor="t" rtlCol="false" tIns="0" lIns="0" bIns="0" rIns="0">
            <a:spAutoFit/>
          </a:bodyPr>
          <a:lstStyle/>
          <a:p>
            <a:pPr algn="ctr">
              <a:lnSpc>
                <a:spcPts val="6992"/>
              </a:lnSpc>
              <a:spcBef>
                <a:spcPct val="0"/>
              </a:spcBef>
            </a:pPr>
            <a:r>
              <a:rPr lang="en-US" sz="4994">
                <a:solidFill>
                  <a:srgbClr val="FFFFFF"/>
                </a:solidFill>
                <a:latin typeface="HK Modular"/>
                <a:ea typeface="HK Modular"/>
                <a:cs typeface="HK Modular"/>
                <a:sym typeface="HK Modular"/>
              </a:rPr>
              <a:t>TERIMA KASIH</a:t>
            </a:r>
          </a:p>
        </p:txBody>
      </p:sp>
      <p:sp>
        <p:nvSpPr>
          <p:cNvPr name="Freeform 4" id="4"/>
          <p:cNvSpPr/>
          <p:nvPr/>
        </p:nvSpPr>
        <p:spPr>
          <a:xfrm flipH="false" flipV="false" rot="0">
            <a:off x="14188839" y="2746622"/>
            <a:ext cx="1479012" cy="1831594"/>
          </a:xfrm>
          <a:custGeom>
            <a:avLst/>
            <a:gdLst/>
            <a:ahLst/>
            <a:cxnLst/>
            <a:rect r="r" b="b" t="t" l="l"/>
            <a:pathLst>
              <a:path h="1831594" w="1479012">
                <a:moveTo>
                  <a:pt x="0" y="0"/>
                </a:moveTo>
                <a:lnTo>
                  <a:pt x="1479012" y="0"/>
                </a:lnTo>
                <a:lnTo>
                  <a:pt x="1479012" y="1831593"/>
                </a:lnTo>
                <a:lnTo>
                  <a:pt x="0" y="1831593"/>
                </a:lnTo>
                <a:lnTo>
                  <a:pt x="0" y="0"/>
                </a:lnTo>
                <a:close/>
              </a:path>
            </a:pathLst>
          </a:custGeom>
          <a:blipFill>
            <a:blip r:embed="rId4"/>
            <a:stretch>
              <a:fillRect l="0" t="0" r="0" b="0"/>
            </a:stretch>
          </a:blipFill>
        </p:spPr>
      </p:sp>
      <p:sp>
        <p:nvSpPr>
          <p:cNvPr name="Freeform 5" id="5"/>
          <p:cNvSpPr/>
          <p:nvPr/>
        </p:nvSpPr>
        <p:spPr>
          <a:xfrm flipH="false" flipV="false" rot="0">
            <a:off x="11666973" y="2746622"/>
            <a:ext cx="1524802" cy="1831594"/>
          </a:xfrm>
          <a:custGeom>
            <a:avLst/>
            <a:gdLst/>
            <a:ahLst/>
            <a:cxnLst/>
            <a:rect r="r" b="b" t="t" l="l"/>
            <a:pathLst>
              <a:path h="1831594" w="1524802">
                <a:moveTo>
                  <a:pt x="0" y="0"/>
                </a:moveTo>
                <a:lnTo>
                  <a:pt x="1524801" y="0"/>
                </a:lnTo>
                <a:lnTo>
                  <a:pt x="1524801" y="1831593"/>
                </a:lnTo>
                <a:lnTo>
                  <a:pt x="0" y="1831593"/>
                </a:lnTo>
                <a:lnTo>
                  <a:pt x="0" y="0"/>
                </a:lnTo>
                <a:close/>
              </a:path>
            </a:pathLst>
          </a:custGeom>
          <a:blipFill>
            <a:blip r:embed="rId5"/>
            <a:stretch>
              <a:fillRect l="0" t="0" r="0" b="0"/>
            </a:stretch>
          </a:blipFill>
        </p:spPr>
      </p:sp>
      <p:sp>
        <p:nvSpPr>
          <p:cNvPr name="Freeform 6" id="6"/>
          <p:cNvSpPr/>
          <p:nvPr/>
        </p:nvSpPr>
        <p:spPr>
          <a:xfrm flipH="false" flipV="false" rot="0">
            <a:off x="8884104" y="2746622"/>
            <a:ext cx="1785804" cy="1831594"/>
          </a:xfrm>
          <a:custGeom>
            <a:avLst/>
            <a:gdLst/>
            <a:ahLst/>
            <a:cxnLst/>
            <a:rect r="r" b="b" t="t" l="l"/>
            <a:pathLst>
              <a:path h="1831594" w="1785804">
                <a:moveTo>
                  <a:pt x="0" y="0"/>
                </a:moveTo>
                <a:lnTo>
                  <a:pt x="1785804" y="0"/>
                </a:lnTo>
                <a:lnTo>
                  <a:pt x="1785804" y="1831593"/>
                </a:lnTo>
                <a:lnTo>
                  <a:pt x="0" y="1831593"/>
                </a:lnTo>
                <a:lnTo>
                  <a:pt x="0" y="0"/>
                </a:lnTo>
                <a:close/>
              </a:path>
            </a:pathLst>
          </a:custGeom>
          <a:blipFill>
            <a:blip r:embed="rId6"/>
            <a:stretch>
              <a:fillRect l="0" t="0" r="0" b="0"/>
            </a:stretch>
          </a:blipFill>
        </p:spPr>
      </p:sp>
      <p:sp>
        <p:nvSpPr>
          <p:cNvPr name="Freeform 7" id="7"/>
          <p:cNvSpPr/>
          <p:nvPr/>
        </p:nvSpPr>
        <p:spPr>
          <a:xfrm flipH="false" flipV="false" rot="0">
            <a:off x="5784780" y="2746622"/>
            <a:ext cx="2102260" cy="1831594"/>
          </a:xfrm>
          <a:custGeom>
            <a:avLst/>
            <a:gdLst/>
            <a:ahLst/>
            <a:cxnLst/>
            <a:rect r="r" b="b" t="t" l="l"/>
            <a:pathLst>
              <a:path h="1831594" w="2102260">
                <a:moveTo>
                  <a:pt x="0" y="0"/>
                </a:moveTo>
                <a:lnTo>
                  <a:pt x="2102260" y="0"/>
                </a:lnTo>
                <a:lnTo>
                  <a:pt x="2102260" y="1831593"/>
                </a:lnTo>
                <a:lnTo>
                  <a:pt x="0" y="1831593"/>
                </a:lnTo>
                <a:lnTo>
                  <a:pt x="0" y="0"/>
                </a:lnTo>
                <a:close/>
              </a:path>
            </a:pathLst>
          </a:custGeom>
          <a:blipFill>
            <a:blip r:embed="rId7"/>
            <a:stretch>
              <a:fillRect l="0" t="0" r="0" b="0"/>
            </a:stretch>
          </a:blipFill>
        </p:spPr>
      </p:sp>
      <p:sp>
        <p:nvSpPr>
          <p:cNvPr name="Freeform 8" id="8"/>
          <p:cNvSpPr/>
          <p:nvPr/>
        </p:nvSpPr>
        <p:spPr>
          <a:xfrm flipH="false" flipV="false" rot="0">
            <a:off x="2620149" y="2746622"/>
            <a:ext cx="2167566" cy="1831594"/>
          </a:xfrm>
          <a:custGeom>
            <a:avLst/>
            <a:gdLst/>
            <a:ahLst/>
            <a:cxnLst/>
            <a:rect r="r" b="b" t="t" l="l"/>
            <a:pathLst>
              <a:path h="1831594" w="2167566">
                <a:moveTo>
                  <a:pt x="0" y="0"/>
                </a:moveTo>
                <a:lnTo>
                  <a:pt x="2167567" y="0"/>
                </a:lnTo>
                <a:lnTo>
                  <a:pt x="2167567" y="1831593"/>
                </a:lnTo>
                <a:lnTo>
                  <a:pt x="0" y="1831593"/>
                </a:lnTo>
                <a:lnTo>
                  <a:pt x="0" y="0"/>
                </a:lnTo>
                <a:close/>
              </a:path>
            </a:pathLst>
          </a:custGeom>
          <a:blipFill>
            <a:blip r:embed="rId8"/>
            <a:stretch>
              <a:fillRect l="0" t="0" r="0" b="0"/>
            </a:stretch>
          </a:blipFill>
        </p:spPr>
      </p:sp>
      <p:sp>
        <p:nvSpPr>
          <p:cNvPr name="Freeform 9" id="9"/>
          <p:cNvSpPr/>
          <p:nvPr/>
        </p:nvSpPr>
        <p:spPr>
          <a:xfrm flipH="false" flipV="false" rot="0">
            <a:off x="13875179" y="7426706"/>
            <a:ext cx="1792672" cy="1831594"/>
          </a:xfrm>
          <a:custGeom>
            <a:avLst/>
            <a:gdLst/>
            <a:ahLst/>
            <a:cxnLst/>
            <a:rect r="r" b="b" t="t" l="l"/>
            <a:pathLst>
              <a:path h="1831594" w="1792672">
                <a:moveTo>
                  <a:pt x="0" y="0"/>
                </a:moveTo>
                <a:lnTo>
                  <a:pt x="1792672" y="0"/>
                </a:lnTo>
                <a:lnTo>
                  <a:pt x="1792672" y="1831594"/>
                </a:lnTo>
                <a:lnTo>
                  <a:pt x="0" y="1831594"/>
                </a:lnTo>
                <a:lnTo>
                  <a:pt x="0" y="0"/>
                </a:lnTo>
                <a:close/>
              </a:path>
            </a:pathLst>
          </a:custGeom>
          <a:blipFill>
            <a:blip r:embed="rId9"/>
            <a:stretch>
              <a:fillRect l="0" t="0" r="0" b="0"/>
            </a:stretch>
          </a:blipFill>
        </p:spPr>
      </p:sp>
      <p:sp>
        <p:nvSpPr>
          <p:cNvPr name="Freeform 10" id="10"/>
          <p:cNvSpPr/>
          <p:nvPr/>
        </p:nvSpPr>
        <p:spPr>
          <a:xfrm flipH="false" flipV="false" rot="0">
            <a:off x="11190667" y="7426706"/>
            <a:ext cx="1414906" cy="1831594"/>
          </a:xfrm>
          <a:custGeom>
            <a:avLst/>
            <a:gdLst/>
            <a:ahLst/>
            <a:cxnLst/>
            <a:rect r="r" b="b" t="t" l="l"/>
            <a:pathLst>
              <a:path h="1831594" w="1414906">
                <a:moveTo>
                  <a:pt x="0" y="0"/>
                </a:moveTo>
                <a:lnTo>
                  <a:pt x="1414906" y="0"/>
                </a:lnTo>
                <a:lnTo>
                  <a:pt x="1414906" y="1831594"/>
                </a:lnTo>
                <a:lnTo>
                  <a:pt x="0" y="1831594"/>
                </a:lnTo>
                <a:lnTo>
                  <a:pt x="0" y="0"/>
                </a:lnTo>
                <a:close/>
              </a:path>
            </a:pathLst>
          </a:custGeom>
          <a:blipFill>
            <a:blip r:embed="rId10"/>
            <a:stretch>
              <a:fillRect l="0" t="0" r="0" b="0"/>
            </a:stretch>
          </a:blipFill>
        </p:spPr>
      </p:sp>
      <p:sp>
        <p:nvSpPr>
          <p:cNvPr name="Freeform 11" id="11"/>
          <p:cNvSpPr/>
          <p:nvPr/>
        </p:nvSpPr>
        <p:spPr>
          <a:xfrm flipH="false" flipV="false" rot="0">
            <a:off x="8483260" y="7426706"/>
            <a:ext cx="1437801" cy="1831594"/>
          </a:xfrm>
          <a:custGeom>
            <a:avLst/>
            <a:gdLst/>
            <a:ahLst/>
            <a:cxnLst/>
            <a:rect r="r" b="b" t="t" l="l"/>
            <a:pathLst>
              <a:path h="1831594" w="1437801">
                <a:moveTo>
                  <a:pt x="0" y="0"/>
                </a:moveTo>
                <a:lnTo>
                  <a:pt x="1437801" y="0"/>
                </a:lnTo>
                <a:lnTo>
                  <a:pt x="1437801" y="1831594"/>
                </a:lnTo>
                <a:lnTo>
                  <a:pt x="0" y="1831594"/>
                </a:lnTo>
                <a:lnTo>
                  <a:pt x="0" y="0"/>
                </a:lnTo>
                <a:close/>
              </a:path>
            </a:pathLst>
          </a:custGeom>
          <a:blipFill>
            <a:blip r:embed="rId11"/>
            <a:stretch>
              <a:fillRect l="0" t="0" r="0" b="0"/>
            </a:stretch>
          </a:blipFill>
        </p:spPr>
      </p:sp>
      <p:sp>
        <p:nvSpPr>
          <p:cNvPr name="Freeform 12" id="12"/>
          <p:cNvSpPr/>
          <p:nvPr/>
        </p:nvSpPr>
        <p:spPr>
          <a:xfrm flipH="false" flipV="false" rot="0">
            <a:off x="5780432" y="7426706"/>
            <a:ext cx="1433222" cy="1831594"/>
          </a:xfrm>
          <a:custGeom>
            <a:avLst/>
            <a:gdLst/>
            <a:ahLst/>
            <a:cxnLst/>
            <a:rect r="r" b="b" t="t" l="l"/>
            <a:pathLst>
              <a:path h="1831594" w="1433222">
                <a:moveTo>
                  <a:pt x="0" y="0"/>
                </a:moveTo>
                <a:lnTo>
                  <a:pt x="1433222" y="0"/>
                </a:lnTo>
                <a:lnTo>
                  <a:pt x="1433222" y="1831594"/>
                </a:lnTo>
                <a:lnTo>
                  <a:pt x="0" y="1831594"/>
                </a:lnTo>
                <a:lnTo>
                  <a:pt x="0" y="0"/>
                </a:lnTo>
                <a:close/>
              </a:path>
            </a:pathLst>
          </a:custGeom>
          <a:blipFill>
            <a:blip r:embed="rId12"/>
            <a:stretch>
              <a:fillRect l="0" t="0" r="0" b="0"/>
            </a:stretch>
          </a:blipFill>
        </p:spPr>
      </p:sp>
      <p:sp>
        <p:nvSpPr>
          <p:cNvPr name="Freeform 13" id="13"/>
          <p:cNvSpPr/>
          <p:nvPr/>
        </p:nvSpPr>
        <p:spPr>
          <a:xfrm flipH="false" flipV="false" rot="0">
            <a:off x="2620149" y="7426706"/>
            <a:ext cx="1890677" cy="1831594"/>
          </a:xfrm>
          <a:custGeom>
            <a:avLst/>
            <a:gdLst/>
            <a:ahLst/>
            <a:cxnLst/>
            <a:rect r="r" b="b" t="t" l="l"/>
            <a:pathLst>
              <a:path h="1831594" w="1890677">
                <a:moveTo>
                  <a:pt x="0" y="0"/>
                </a:moveTo>
                <a:lnTo>
                  <a:pt x="1890678" y="0"/>
                </a:lnTo>
                <a:lnTo>
                  <a:pt x="1890678" y="1831594"/>
                </a:lnTo>
                <a:lnTo>
                  <a:pt x="0" y="1831594"/>
                </a:lnTo>
                <a:lnTo>
                  <a:pt x="0" y="0"/>
                </a:lnTo>
                <a:close/>
              </a:path>
            </a:pathLst>
          </a:custGeom>
          <a:blipFill>
            <a:blip r:embed="rId13"/>
            <a:stretch>
              <a:fillRect l="0" t="0" r="0" b="0"/>
            </a:stretch>
          </a:blipFill>
        </p:spPr>
      </p:sp>
      <p:sp>
        <p:nvSpPr>
          <p:cNvPr name="Freeform 14" id="14"/>
          <p:cNvSpPr/>
          <p:nvPr/>
        </p:nvSpPr>
        <p:spPr>
          <a:xfrm flipH="false" flipV="false" rot="0">
            <a:off x="13513035" y="5086664"/>
            <a:ext cx="2154816" cy="1831594"/>
          </a:xfrm>
          <a:custGeom>
            <a:avLst/>
            <a:gdLst/>
            <a:ahLst/>
            <a:cxnLst/>
            <a:rect r="r" b="b" t="t" l="l"/>
            <a:pathLst>
              <a:path h="1831594" w="2154816">
                <a:moveTo>
                  <a:pt x="0" y="0"/>
                </a:moveTo>
                <a:lnTo>
                  <a:pt x="2154816" y="0"/>
                </a:lnTo>
                <a:lnTo>
                  <a:pt x="2154816" y="1831594"/>
                </a:lnTo>
                <a:lnTo>
                  <a:pt x="0" y="1831594"/>
                </a:lnTo>
                <a:lnTo>
                  <a:pt x="0" y="0"/>
                </a:lnTo>
                <a:close/>
              </a:path>
            </a:pathLst>
          </a:custGeom>
          <a:blipFill>
            <a:blip r:embed="rId14"/>
            <a:stretch>
              <a:fillRect l="0" t="0" r="0" b="0"/>
            </a:stretch>
          </a:blipFill>
        </p:spPr>
      </p:sp>
      <p:sp>
        <p:nvSpPr>
          <p:cNvPr name="Freeform 15" id="15"/>
          <p:cNvSpPr/>
          <p:nvPr/>
        </p:nvSpPr>
        <p:spPr>
          <a:xfrm flipH="false" flipV="false" rot="0">
            <a:off x="10547638" y="5086664"/>
            <a:ext cx="1871360" cy="1831594"/>
          </a:xfrm>
          <a:custGeom>
            <a:avLst/>
            <a:gdLst/>
            <a:ahLst/>
            <a:cxnLst/>
            <a:rect r="r" b="b" t="t" l="l"/>
            <a:pathLst>
              <a:path h="1831594" w="1871360">
                <a:moveTo>
                  <a:pt x="0" y="0"/>
                </a:moveTo>
                <a:lnTo>
                  <a:pt x="1871360" y="0"/>
                </a:lnTo>
                <a:lnTo>
                  <a:pt x="1871360" y="1831594"/>
                </a:lnTo>
                <a:lnTo>
                  <a:pt x="0" y="1831594"/>
                </a:lnTo>
                <a:lnTo>
                  <a:pt x="0" y="0"/>
                </a:lnTo>
                <a:close/>
              </a:path>
            </a:pathLst>
          </a:custGeom>
          <a:blipFill>
            <a:blip r:embed="rId15"/>
            <a:stretch>
              <a:fillRect l="0" t="0" r="0" b="0"/>
            </a:stretch>
          </a:blipFill>
        </p:spPr>
      </p:sp>
      <p:sp>
        <p:nvSpPr>
          <p:cNvPr name="Freeform 16" id="16"/>
          <p:cNvSpPr/>
          <p:nvPr/>
        </p:nvSpPr>
        <p:spPr>
          <a:xfrm flipH="false" flipV="false" rot="0">
            <a:off x="7995195" y="5086664"/>
            <a:ext cx="1458406" cy="1831594"/>
          </a:xfrm>
          <a:custGeom>
            <a:avLst/>
            <a:gdLst/>
            <a:ahLst/>
            <a:cxnLst/>
            <a:rect r="r" b="b" t="t" l="l"/>
            <a:pathLst>
              <a:path h="1831594" w="1458406">
                <a:moveTo>
                  <a:pt x="0" y="0"/>
                </a:moveTo>
                <a:lnTo>
                  <a:pt x="1458407" y="0"/>
                </a:lnTo>
                <a:lnTo>
                  <a:pt x="1458407" y="1831594"/>
                </a:lnTo>
                <a:lnTo>
                  <a:pt x="0" y="1831594"/>
                </a:lnTo>
                <a:lnTo>
                  <a:pt x="0" y="0"/>
                </a:lnTo>
                <a:close/>
              </a:path>
            </a:pathLst>
          </a:custGeom>
          <a:blipFill>
            <a:blip r:embed="rId16"/>
            <a:stretch>
              <a:fillRect l="0" t="0" r="0" b="0"/>
            </a:stretch>
          </a:blipFill>
        </p:spPr>
      </p:sp>
      <p:sp>
        <p:nvSpPr>
          <p:cNvPr name="Freeform 17" id="17"/>
          <p:cNvSpPr/>
          <p:nvPr/>
        </p:nvSpPr>
        <p:spPr>
          <a:xfrm flipH="false" flipV="false" rot="0">
            <a:off x="5149697" y="5086664"/>
            <a:ext cx="1751461" cy="1831594"/>
          </a:xfrm>
          <a:custGeom>
            <a:avLst/>
            <a:gdLst/>
            <a:ahLst/>
            <a:cxnLst/>
            <a:rect r="r" b="b" t="t" l="l"/>
            <a:pathLst>
              <a:path h="1831594" w="1751461">
                <a:moveTo>
                  <a:pt x="0" y="0"/>
                </a:moveTo>
                <a:lnTo>
                  <a:pt x="1751462" y="0"/>
                </a:lnTo>
                <a:lnTo>
                  <a:pt x="1751462" y="1831594"/>
                </a:lnTo>
                <a:lnTo>
                  <a:pt x="0" y="1831594"/>
                </a:lnTo>
                <a:lnTo>
                  <a:pt x="0" y="0"/>
                </a:lnTo>
                <a:close/>
              </a:path>
            </a:pathLst>
          </a:custGeom>
          <a:blipFill>
            <a:blip r:embed="rId17"/>
            <a:stretch>
              <a:fillRect l="0" t="0" r="0" b="0"/>
            </a:stretch>
          </a:blipFill>
        </p:spPr>
      </p:sp>
      <p:sp>
        <p:nvSpPr>
          <p:cNvPr name="Freeform 18" id="18"/>
          <p:cNvSpPr/>
          <p:nvPr/>
        </p:nvSpPr>
        <p:spPr>
          <a:xfrm flipH="false" flipV="false" rot="0">
            <a:off x="2620149" y="5086664"/>
            <a:ext cx="1435512" cy="1831594"/>
          </a:xfrm>
          <a:custGeom>
            <a:avLst/>
            <a:gdLst/>
            <a:ahLst/>
            <a:cxnLst/>
            <a:rect r="r" b="b" t="t" l="l"/>
            <a:pathLst>
              <a:path h="1831594" w="1435512">
                <a:moveTo>
                  <a:pt x="0" y="0"/>
                </a:moveTo>
                <a:lnTo>
                  <a:pt x="1435512" y="0"/>
                </a:lnTo>
                <a:lnTo>
                  <a:pt x="1435512" y="1831594"/>
                </a:lnTo>
                <a:lnTo>
                  <a:pt x="0" y="1831594"/>
                </a:lnTo>
                <a:lnTo>
                  <a:pt x="0" y="0"/>
                </a:lnTo>
                <a:close/>
              </a:path>
            </a:pathLst>
          </a:custGeom>
          <a:blipFill>
            <a:blip r:embed="rId1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496BE">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91717"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813"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22134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397787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2258466" y="2859805"/>
            <a:ext cx="13771067" cy="5869917"/>
          </a:xfrm>
          <a:custGeom>
            <a:avLst/>
            <a:gdLst/>
            <a:ahLst/>
            <a:cxnLst/>
            <a:rect r="r" b="b" t="t" l="l"/>
            <a:pathLst>
              <a:path h="5869917" w="1377106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759294" y="3867191"/>
            <a:ext cx="10769411" cy="3245545"/>
          </a:xfrm>
          <a:prstGeom prst="rect">
            <a:avLst/>
          </a:prstGeom>
        </p:spPr>
        <p:txBody>
          <a:bodyPr anchor="t" rtlCol="false" tIns="0" lIns="0" bIns="0" rIns="0">
            <a:spAutoFit/>
          </a:bodyPr>
          <a:lstStyle/>
          <a:p>
            <a:pPr algn="ctr">
              <a:lnSpc>
                <a:spcPts val="4336"/>
              </a:lnSpc>
              <a:spcBef>
                <a:spcPct val="0"/>
              </a:spcBef>
            </a:pPr>
            <a:r>
              <a:rPr lang="en-US" sz="3097">
                <a:solidFill>
                  <a:srgbClr val="FFFFFF"/>
                </a:solidFill>
                <a:latin typeface="Tomorrow"/>
                <a:ea typeface="Tomorrow"/>
                <a:cs typeface="Tomorrow"/>
                <a:sym typeface="Tomorrow"/>
              </a:rPr>
              <a:t>Penggunaan Decision Support System untuk memberikan rekomendasi efektif dan efisien kepada pengguna dalam hal ini memilih universitas pascasarjana yang diinginkan berdasarkan nilai yang akan dicapai ataupun yang telah ada. Diantaranya berupa nilai GRE, GPA dan TOEFL.</a:t>
            </a:r>
          </a:p>
        </p:txBody>
      </p:sp>
      <p:sp>
        <p:nvSpPr>
          <p:cNvPr name="Freeform 8" id="8"/>
          <p:cNvSpPr/>
          <p:nvPr/>
        </p:nvSpPr>
        <p:spPr>
          <a:xfrm flipH="true" flipV="false" rot="0">
            <a:off x="14136321" y="6016199"/>
            <a:ext cx="4973254" cy="5100773"/>
          </a:xfrm>
          <a:custGeom>
            <a:avLst/>
            <a:gdLst/>
            <a:ahLst/>
            <a:cxnLst/>
            <a:rect r="r" b="b" t="t" l="l"/>
            <a:pathLst>
              <a:path h="5100773" w="4973254">
                <a:moveTo>
                  <a:pt x="4973253" y="0"/>
                </a:moveTo>
                <a:lnTo>
                  <a:pt x="0" y="0"/>
                </a:lnTo>
                <a:lnTo>
                  <a:pt x="0" y="5100774"/>
                </a:lnTo>
                <a:lnTo>
                  <a:pt x="4973253" y="5100774"/>
                </a:lnTo>
                <a:lnTo>
                  <a:pt x="4973253" y="0"/>
                </a:lnTo>
                <a:close/>
              </a:path>
            </a:pathLst>
          </a:custGeom>
          <a:blipFill>
            <a:blip r:embed="rId6"/>
            <a:stretch>
              <a:fillRect l="0" t="0" r="0" b="0"/>
            </a:stretch>
          </a:blipFill>
        </p:spPr>
      </p:sp>
      <p:sp>
        <p:nvSpPr>
          <p:cNvPr name="TextBox 9" id="9"/>
          <p:cNvSpPr txBox="true"/>
          <p:nvPr/>
        </p:nvSpPr>
        <p:spPr>
          <a:xfrm rot="0">
            <a:off x="2254557" y="1141533"/>
            <a:ext cx="6428390" cy="726117"/>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ea typeface="HK Modular"/>
                <a:cs typeface="HK Modular"/>
                <a:sym typeface="HK Modular"/>
              </a:rPr>
              <a:t>RESEARCH GAP</a:t>
            </a:r>
            <a:r>
              <a:rPr lang="en-US" sz="4263" strike="noStrike" u="none">
                <a:solidFill>
                  <a:srgbClr val="FFFFFF"/>
                </a:solidFill>
                <a:latin typeface="HK Modular"/>
                <a:ea typeface="HK Modular"/>
                <a:cs typeface="HK Modular"/>
                <a:sym typeface="HK Modular"/>
              </a:rPr>
              <a:t>?</a:t>
            </a:r>
          </a:p>
        </p:txBody>
      </p:sp>
      <p:grpSp>
        <p:nvGrpSpPr>
          <p:cNvPr name="Group 10" id="10"/>
          <p:cNvGrpSpPr/>
          <p:nvPr/>
        </p:nvGrpSpPr>
        <p:grpSpPr>
          <a:xfrm rot="0">
            <a:off x="1021921" y="1028700"/>
            <a:ext cx="1037426" cy="1037426"/>
            <a:chOff x="0" y="0"/>
            <a:chExt cx="1383234" cy="1383234"/>
          </a:xfrm>
        </p:grpSpPr>
        <p:sp>
          <p:nvSpPr>
            <p:cNvPr name="Freeform 11" id="11"/>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7"/>
              <a:stretch>
                <a:fillRect l="0" t="0" r="0" b="0"/>
              </a:stretch>
            </a:blipFill>
          </p:spPr>
        </p:sp>
        <p:sp>
          <p:nvSpPr>
            <p:cNvPr name="TextBox 12" id="12"/>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b="true" sz="2633" strike="noStrike" u="none">
                  <a:solidFill>
                    <a:srgbClr val="FFFFFF"/>
                  </a:solidFill>
                  <a:latin typeface="HK Modular"/>
                  <a:ea typeface="HK Modular"/>
                  <a:cs typeface="HK Modular"/>
                  <a:sym typeface="HK Modular"/>
                </a:rPr>
                <a:t>1</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66732"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88634"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144000"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4699366"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3007654" y="3352526"/>
            <a:ext cx="11167086" cy="1801368"/>
            <a:chOff x="0" y="0"/>
            <a:chExt cx="14889448" cy="2401824"/>
          </a:xfrm>
        </p:grpSpPr>
        <p:sp>
          <p:nvSpPr>
            <p:cNvPr name="Freeform 7" id="7"/>
            <p:cNvSpPr/>
            <p:nvPr/>
          </p:nvSpPr>
          <p:spPr>
            <a:xfrm flipH="false" flipV="false" rot="0">
              <a:off x="5135848" y="0"/>
              <a:ext cx="9753600" cy="2401824"/>
            </a:xfrm>
            <a:custGeom>
              <a:avLst/>
              <a:gdLst/>
              <a:ahLst/>
              <a:cxnLst/>
              <a:rect r="r" b="b" t="t" l="l"/>
              <a:pathLst>
                <a:path h="2401824" w="9753600">
                  <a:moveTo>
                    <a:pt x="0" y="0"/>
                  </a:moveTo>
                  <a:lnTo>
                    <a:pt x="9753600" y="0"/>
                  </a:lnTo>
                  <a:lnTo>
                    <a:pt x="9753600" y="2401824"/>
                  </a:lnTo>
                  <a:lnTo>
                    <a:pt x="0" y="2401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5694141" y="749588"/>
              <a:ext cx="8637014" cy="68580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Tomorrow"/>
                  <a:ea typeface="Tomorrow"/>
                  <a:cs typeface="Tomorrow"/>
                  <a:sym typeface="Tomorrow"/>
                </a:rPr>
                <a:t>ALGORITMA MACHINE LEARNING</a:t>
              </a:r>
            </a:p>
          </p:txBody>
        </p:sp>
        <p:sp>
          <p:nvSpPr>
            <p:cNvPr name="Freeform 9" id="9"/>
            <p:cNvSpPr/>
            <p:nvPr/>
          </p:nvSpPr>
          <p:spPr>
            <a:xfrm flipH="false" flipV="false" rot="0">
              <a:off x="0" y="773521"/>
              <a:ext cx="5161248" cy="1301065"/>
            </a:xfrm>
            <a:custGeom>
              <a:avLst/>
              <a:gdLst/>
              <a:ahLst/>
              <a:cxnLst/>
              <a:rect r="r" b="b" t="t" l="l"/>
              <a:pathLst>
                <a:path h="1301065" w="5161248">
                  <a:moveTo>
                    <a:pt x="0" y="0"/>
                  </a:moveTo>
                  <a:lnTo>
                    <a:pt x="5161248" y="0"/>
                  </a:lnTo>
                  <a:lnTo>
                    <a:pt x="5161248" y="1301064"/>
                  </a:lnTo>
                  <a:lnTo>
                    <a:pt x="0" y="13010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0" id="10"/>
          <p:cNvGrpSpPr/>
          <p:nvPr/>
        </p:nvGrpSpPr>
        <p:grpSpPr>
          <a:xfrm rot="0">
            <a:off x="5458794" y="6673635"/>
            <a:ext cx="11167086" cy="1801368"/>
            <a:chOff x="0" y="0"/>
            <a:chExt cx="14889448" cy="2401824"/>
          </a:xfrm>
        </p:grpSpPr>
        <p:sp>
          <p:nvSpPr>
            <p:cNvPr name="Freeform 11" id="11"/>
            <p:cNvSpPr/>
            <p:nvPr/>
          </p:nvSpPr>
          <p:spPr>
            <a:xfrm flipH="false" flipV="false" rot="0">
              <a:off x="5135848" y="0"/>
              <a:ext cx="9753600" cy="2401824"/>
            </a:xfrm>
            <a:custGeom>
              <a:avLst/>
              <a:gdLst/>
              <a:ahLst/>
              <a:cxnLst/>
              <a:rect r="r" b="b" t="t" l="l"/>
              <a:pathLst>
                <a:path h="2401824" w="9753600">
                  <a:moveTo>
                    <a:pt x="0" y="0"/>
                  </a:moveTo>
                  <a:lnTo>
                    <a:pt x="9753600" y="0"/>
                  </a:lnTo>
                  <a:lnTo>
                    <a:pt x="9753600" y="2401824"/>
                  </a:lnTo>
                  <a:lnTo>
                    <a:pt x="0" y="2401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5694141" y="759113"/>
              <a:ext cx="8637014" cy="740768"/>
            </a:xfrm>
            <a:prstGeom prst="rect">
              <a:avLst/>
            </a:prstGeom>
          </p:spPr>
          <p:txBody>
            <a:bodyPr anchor="t" rtlCol="false" tIns="0" lIns="0" bIns="0" rIns="0">
              <a:spAutoFit/>
            </a:bodyPr>
            <a:lstStyle/>
            <a:p>
              <a:pPr algn="ctr" marL="0" indent="0" lvl="0">
                <a:lnSpc>
                  <a:spcPts val="4683"/>
                </a:lnSpc>
                <a:spcBef>
                  <a:spcPct val="0"/>
                </a:spcBef>
              </a:pPr>
              <a:r>
                <a:rPr lang="en-US" sz="3345">
                  <a:solidFill>
                    <a:srgbClr val="FFFFFF"/>
                  </a:solidFill>
                  <a:latin typeface="Tomorrow"/>
                  <a:ea typeface="Tomorrow"/>
                  <a:cs typeface="Tomorrow"/>
                  <a:sym typeface="Tomorrow"/>
                </a:rPr>
                <a:t>SUPERVISED LEARNING</a:t>
              </a:r>
            </a:p>
          </p:txBody>
        </p:sp>
        <p:sp>
          <p:nvSpPr>
            <p:cNvPr name="Freeform 13" id="13"/>
            <p:cNvSpPr/>
            <p:nvPr/>
          </p:nvSpPr>
          <p:spPr>
            <a:xfrm flipH="false" flipV="true" rot="0">
              <a:off x="0" y="327239"/>
              <a:ext cx="5161248" cy="1301065"/>
            </a:xfrm>
            <a:custGeom>
              <a:avLst/>
              <a:gdLst/>
              <a:ahLst/>
              <a:cxnLst/>
              <a:rect r="r" b="b" t="t" l="l"/>
              <a:pathLst>
                <a:path h="1301065" w="5161248">
                  <a:moveTo>
                    <a:pt x="0" y="1301064"/>
                  </a:moveTo>
                  <a:lnTo>
                    <a:pt x="5161248" y="1301064"/>
                  </a:lnTo>
                  <a:lnTo>
                    <a:pt x="5161248" y="0"/>
                  </a:lnTo>
                  <a:lnTo>
                    <a:pt x="0" y="0"/>
                  </a:lnTo>
                  <a:lnTo>
                    <a:pt x="0" y="1301064"/>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4" id="14"/>
          <p:cNvSpPr/>
          <p:nvPr/>
        </p:nvSpPr>
        <p:spPr>
          <a:xfrm flipH="false" flipV="false" rot="0">
            <a:off x="1021921" y="1028700"/>
            <a:ext cx="1037426" cy="1037426"/>
          </a:xfrm>
          <a:custGeom>
            <a:avLst/>
            <a:gdLst/>
            <a:ahLst/>
            <a:cxnLst/>
            <a:rect r="r" b="b" t="t" l="l"/>
            <a:pathLst>
              <a:path h="1037426" w="1037426">
                <a:moveTo>
                  <a:pt x="0" y="0"/>
                </a:moveTo>
                <a:lnTo>
                  <a:pt x="1037425" y="0"/>
                </a:lnTo>
                <a:lnTo>
                  <a:pt x="1037425" y="1037426"/>
                </a:lnTo>
                <a:lnTo>
                  <a:pt x="0" y="1037426"/>
                </a:lnTo>
                <a:lnTo>
                  <a:pt x="0" y="0"/>
                </a:lnTo>
                <a:close/>
              </a:path>
            </a:pathLst>
          </a:custGeom>
          <a:blipFill>
            <a:blip r:embed="rId8"/>
            <a:stretch>
              <a:fillRect l="0" t="0" r="0" b="0"/>
            </a:stretch>
          </a:blipFill>
        </p:spPr>
      </p:sp>
      <p:sp>
        <p:nvSpPr>
          <p:cNvPr name="Freeform 15" id="15"/>
          <p:cNvSpPr/>
          <p:nvPr/>
        </p:nvSpPr>
        <p:spPr>
          <a:xfrm flipH="false" flipV="false" rot="0">
            <a:off x="3767335" y="6182476"/>
            <a:ext cx="2777849" cy="2691041"/>
          </a:xfrm>
          <a:custGeom>
            <a:avLst/>
            <a:gdLst/>
            <a:ahLst/>
            <a:cxnLst/>
            <a:rect r="r" b="b" t="t" l="l"/>
            <a:pathLst>
              <a:path h="2691041" w="2777849">
                <a:moveTo>
                  <a:pt x="0" y="0"/>
                </a:moveTo>
                <a:lnTo>
                  <a:pt x="2777849" y="0"/>
                </a:lnTo>
                <a:lnTo>
                  <a:pt x="2777849" y="2691042"/>
                </a:lnTo>
                <a:lnTo>
                  <a:pt x="0" y="2691042"/>
                </a:lnTo>
                <a:lnTo>
                  <a:pt x="0" y="0"/>
                </a:lnTo>
                <a:close/>
              </a:path>
            </a:pathLst>
          </a:custGeom>
          <a:blipFill>
            <a:blip r:embed="rId9"/>
            <a:stretch>
              <a:fillRect l="0" t="0" r="0" b="0"/>
            </a:stretch>
          </a:blipFill>
        </p:spPr>
      </p:sp>
      <p:sp>
        <p:nvSpPr>
          <p:cNvPr name="Freeform 16" id="16"/>
          <p:cNvSpPr/>
          <p:nvPr/>
        </p:nvSpPr>
        <p:spPr>
          <a:xfrm flipH="false" flipV="false" rot="0">
            <a:off x="2254557" y="2956853"/>
            <a:ext cx="2028800" cy="2592716"/>
          </a:xfrm>
          <a:custGeom>
            <a:avLst/>
            <a:gdLst/>
            <a:ahLst/>
            <a:cxnLst/>
            <a:rect r="r" b="b" t="t" l="l"/>
            <a:pathLst>
              <a:path h="2592716" w="2028800">
                <a:moveTo>
                  <a:pt x="0" y="0"/>
                </a:moveTo>
                <a:lnTo>
                  <a:pt x="2028800" y="0"/>
                </a:lnTo>
                <a:lnTo>
                  <a:pt x="2028800" y="2592715"/>
                </a:lnTo>
                <a:lnTo>
                  <a:pt x="0" y="2592715"/>
                </a:lnTo>
                <a:lnTo>
                  <a:pt x="0" y="0"/>
                </a:lnTo>
                <a:close/>
              </a:path>
            </a:pathLst>
          </a:custGeom>
          <a:blipFill>
            <a:blip r:embed="rId10"/>
            <a:stretch>
              <a:fillRect l="0" t="0" r="0" b="0"/>
            </a:stretch>
          </a:blipFill>
        </p:spPr>
      </p:sp>
      <p:sp>
        <p:nvSpPr>
          <p:cNvPr name="TextBox 17" id="17"/>
          <p:cNvSpPr txBox="true"/>
          <p:nvPr/>
        </p:nvSpPr>
        <p:spPr>
          <a:xfrm rot="0">
            <a:off x="2254557" y="1141533"/>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KNN (K-Nearest neighbor)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30D69">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5824369" y="2552264"/>
            <a:ext cx="15261267" cy="5182472"/>
          </a:xfrm>
          <a:custGeom>
            <a:avLst/>
            <a:gdLst/>
            <a:ahLst/>
            <a:cxnLst/>
            <a:rect r="r" b="b" t="t" l="l"/>
            <a:pathLst>
              <a:path h="5182472" w="15261267">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5609" y="2505160"/>
            <a:ext cx="4960720" cy="5553045"/>
          </a:xfrm>
          <a:custGeom>
            <a:avLst/>
            <a:gdLst/>
            <a:ahLst/>
            <a:cxnLst/>
            <a:rect r="r" b="b" t="t" l="l"/>
            <a:pathLst>
              <a:path h="5553045" w="4960720">
                <a:moveTo>
                  <a:pt x="0" y="0"/>
                </a:moveTo>
                <a:lnTo>
                  <a:pt x="4960720" y="0"/>
                </a:lnTo>
                <a:lnTo>
                  <a:pt x="4960720" y="5553045"/>
                </a:lnTo>
                <a:lnTo>
                  <a:pt x="0" y="5553045"/>
                </a:lnTo>
                <a:lnTo>
                  <a:pt x="0" y="0"/>
                </a:lnTo>
                <a:close/>
              </a:path>
            </a:pathLst>
          </a:custGeom>
          <a:blipFill>
            <a:blip r:embed="rId4"/>
            <a:stretch>
              <a:fillRect l="0" t="0" r="0" b="0"/>
            </a:stretch>
          </a:blipFill>
        </p:spPr>
      </p:sp>
      <p:sp>
        <p:nvSpPr>
          <p:cNvPr name="TextBox 4" id="4"/>
          <p:cNvSpPr txBox="true"/>
          <p:nvPr/>
        </p:nvSpPr>
        <p:spPr>
          <a:xfrm rot="0">
            <a:off x="6517905" y="1519615"/>
            <a:ext cx="10765065" cy="772314"/>
          </a:xfrm>
          <a:prstGeom prst="rect">
            <a:avLst/>
          </a:prstGeom>
        </p:spPr>
        <p:txBody>
          <a:bodyPr anchor="t" rtlCol="false" tIns="0" lIns="0" bIns="0" rIns="0">
            <a:spAutoFit/>
          </a:bodyPr>
          <a:lstStyle/>
          <a:p>
            <a:pPr algn="l">
              <a:lnSpc>
                <a:spcPts val="6256"/>
              </a:lnSpc>
              <a:spcBef>
                <a:spcPct val="0"/>
              </a:spcBef>
            </a:pPr>
            <a:r>
              <a:rPr lang="en-US" sz="4468">
                <a:solidFill>
                  <a:srgbClr val="FFFFFF"/>
                </a:solidFill>
                <a:latin typeface="HK Modular"/>
                <a:ea typeface="HK Modular"/>
                <a:cs typeface="HK Modular"/>
                <a:sym typeface="HK Modular"/>
              </a:rPr>
              <a:t>CARA KERJA KNN :</a:t>
            </a:r>
          </a:p>
        </p:txBody>
      </p:sp>
      <p:sp>
        <p:nvSpPr>
          <p:cNvPr name="TextBox 5" id="5"/>
          <p:cNvSpPr txBox="true"/>
          <p:nvPr/>
        </p:nvSpPr>
        <p:spPr>
          <a:xfrm rot="0">
            <a:off x="7516017" y="2577011"/>
            <a:ext cx="8741092" cy="602618"/>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ea typeface="Tomorrow"/>
                <a:cs typeface="Tomorrow"/>
                <a:sym typeface="Tomorrow"/>
              </a:rPr>
              <a:t>Inisialisasi nilai k</a:t>
            </a:r>
          </a:p>
        </p:txBody>
      </p:sp>
      <p:grpSp>
        <p:nvGrpSpPr>
          <p:cNvPr name="Group 6" id="6"/>
          <p:cNvGrpSpPr/>
          <p:nvPr/>
        </p:nvGrpSpPr>
        <p:grpSpPr>
          <a:xfrm rot="0">
            <a:off x="6517905" y="2499507"/>
            <a:ext cx="833648" cy="833648"/>
            <a:chOff x="0" y="0"/>
            <a:chExt cx="1111530" cy="1111530"/>
          </a:xfrm>
        </p:grpSpPr>
        <p:sp>
          <p:nvSpPr>
            <p:cNvPr name="Freeform 7" id="7"/>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8" id="8"/>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b="true" sz="2144" strike="noStrike" u="none">
                  <a:solidFill>
                    <a:srgbClr val="FFFFFF"/>
                  </a:solidFill>
                  <a:latin typeface="HK Modular"/>
                  <a:ea typeface="HK Modular"/>
                  <a:cs typeface="HK Modular"/>
                  <a:sym typeface="HK Modular"/>
                </a:rPr>
                <a:t>1</a:t>
              </a:r>
            </a:p>
          </p:txBody>
        </p:sp>
      </p:grpSp>
      <p:sp>
        <p:nvSpPr>
          <p:cNvPr name="TextBox 9" id="9"/>
          <p:cNvSpPr txBox="true"/>
          <p:nvPr/>
        </p:nvSpPr>
        <p:spPr>
          <a:xfrm rot="0">
            <a:off x="7516017" y="3395042"/>
            <a:ext cx="8741092" cy="1217219"/>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ea typeface="Tomorrow"/>
                <a:cs typeface="Tomorrow"/>
                <a:sym typeface="Tomorrow"/>
              </a:rPr>
              <a:t>Untuk mendapat rekomendasi, ulangi dari 1 sampai jumlah data yang dilatih</a:t>
            </a:r>
          </a:p>
        </p:txBody>
      </p:sp>
      <p:grpSp>
        <p:nvGrpSpPr>
          <p:cNvPr name="Group 10" id="10"/>
          <p:cNvGrpSpPr/>
          <p:nvPr/>
        </p:nvGrpSpPr>
        <p:grpSpPr>
          <a:xfrm rot="0">
            <a:off x="6517905" y="3624928"/>
            <a:ext cx="833648" cy="833648"/>
            <a:chOff x="0" y="0"/>
            <a:chExt cx="1111530" cy="1111530"/>
          </a:xfrm>
        </p:grpSpPr>
        <p:sp>
          <p:nvSpPr>
            <p:cNvPr name="Freeform 11" id="11"/>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12" id="12"/>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ea typeface="HK Modular"/>
                  <a:cs typeface="HK Modular"/>
                  <a:sym typeface="HK Modular"/>
                </a:rPr>
                <a:t>2</a:t>
              </a:r>
            </a:p>
          </p:txBody>
        </p:sp>
      </p:grpSp>
      <p:sp>
        <p:nvSpPr>
          <p:cNvPr name="TextBox 13" id="13"/>
          <p:cNvSpPr txBox="true"/>
          <p:nvPr/>
        </p:nvSpPr>
        <p:spPr>
          <a:xfrm rot="0">
            <a:off x="7516017" y="4846725"/>
            <a:ext cx="8741092" cy="1217219"/>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ea typeface="Tomorrow"/>
                <a:cs typeface="Tomorrow"/>
                <a:sym typeface="Tomorrow"/>
              </a:rPr>
              <a:t>Hitung jarak antara data uji dan setiap baris</a:t>
            </a:r>
          </a:p>
        </p:txBody>
      </p:sp>
      <p:grpSp>
        <p:nvGrpSpPr>
          <p:cNvPr name="Group 14" id="14"/>
          <p:cNvGrpSpPr/>
          <p:nvPr/>
        </p:nvGrpSpPr>
        <p:grpSpPr>
          <a:xfrm rot="0">
            <a:off x="6517905" y="5076610"/>
            <a:ext cx="833648" cy="833648"/>
            <a:chOff x="0" y="0"/>
            <a:chExt cx="1111530" cy="1111530"/>
          </a:xfrm>
        </p:grpSpPr>
        <p:sp>
          <p:nvSpPr>
            <p:cNvPr name="Freeform 15" id="15"/>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16" id="16"/>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ea typeface="HK Modular"/>
                  <a:cs typeface="HK Modular"/>
                  <a:sym typeface="HK Modular"/>
                </a:rPr>
                <a:t>3</a:t>
              </a:r>
            </a:p>
          </p:txBody>
        </p:sp>
      </p:grpSp>
      <p:sp>
        <p:nvSpPr>
          <p:cNvPr name="TextBox 17" id="17"/>
          <p:cNvSpPr txBox="true"/>
          <p:nvPr/>
        </p:nvSpPr>
        <p:spPr>
          <a:xfrm rot="0">
            <a:off x="7516017" y="6189072"/>
            <a:ext cx="8741092" cy="1217219"/>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ea typeface="Tomorrow"/>
                <a:cs typeface="Tomorrow"/>
                <a:sym typeface="Tomorrow"/>
              </a:rPr>
              <a:t>Mengurutkan jarak dalam urutan ascending (teratas)</a:t>
            </a:r>
          </a:p>
        </p:txBody>
      </p:sp>
      <p:grpSp>
        <p:nvGrpSpPr>
          <p:cNvPr name="Group 18" id="18"/>
          <p:cNvGrpSpPr/>
          <p:nvPr/>
        </p:nvGrpSpPr>
        <p:grpSpPr>
          <a:xfrm rot="0">
            <a:off x="6517905" y="6418958"/>
            <a:ext cx="833648" cy="833648"/>
            <a:chOff x="0" y="0"/>
            <a:chExt cx="1111530" cy="1111530"/>
          </a:xfrm>
        </p:grpSpPr>
        <p:sp>
          <p:nvSpPr>
            <p:cNvPr name="Freeform 19" id="19"/>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20" id="20"/>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ea typeface="HK Modular"/>
                  <a:cs typeface="HK Modular"/>
                  <a:sym typeface="HK Modular"/>
                </a:rPr>
                <a:t>4</a:t>
              </a:r>
            </a:p>
          </p:txBody>
        </p:sp>
      </p:grpSp>
      <p:sp>
        <p:nvSpPr>
          <p:cNvPr name="TextBox 21" id="21"/>
          <p:cNvSpPr txBox="true"/>
          <p:nvPr/>
        </p:nvSpPr>
        <p:spPr>
          <a:xfrm rot="0">
            <a:off x="7516017" y="7521731"/>
            <a:ext cx="8741092" cy="1217219"/>
          </a:xfrm>
          <a:prstGeom prst="rect">
            <a:avLst/>
          </a:prstGeom>
        </p:spPr>
        <p:txBody>
          <a:bodyPr anchor="t" rtlCol="false" tIns="0" lIns="0" bIns="0" rIns="0">
            <a:spAutoFit/>
          </a:bodyPr>
          <a:lstStyle/>
          <a:p>
            <a:pPr algn="l" marL="0" indent="0" lvl="0">
              <a:lnSpc>
                <a:spcPts val="4860"/>
              </a:lnSpc>
              <a:spcBef>
                <a:spcPct val="0"/>
              </a:spcBef>
            </a:pPr>
            <a:r>
              <a:rPr lang="en-US" sz="3471">
                <a:solidFill>
                  <a:srgbClr val="FFFFFF"/>
                </a:solidFill>
                <a:latin typeface="Tomorrow"/>
                <a:ea typeface="Tomorrow"/>
                <a:cs typeface="Tomorrow"/>
                <a:sym typeface="Tomorrow"/>
              </a:rPr>
              <a:t>Mendapatkan k baris teratas dan rekomendasi untuk pengguna</a:t>
            </a:r>
          </a:p>
        </p:txBody>
      </p:sp>
      <p:grpSp>
        <p:nvGrpSpPr>
          <p:cNvPr name="Group 22" id="22"/>
          <p:cNvGrpSpPr/>
          <p:nvPr/>
        </p:nvGrpSpPr>
        <p:grpSpPr>
          <a:xfrm rot="0">
            <a:off x="6517905" y="7751617"/>
            <a:ext cx="833648" cy="833648"/>
            <a:chOff x="0" y="0"/>
            <a:chExt cx="1111530" cy="1111530"/>
          </a:xfrm>
        </p:grpSpPr>
        <p:sp>
          <p:nvSpPr>
            <p:cNvPr name="Freeform 23" id="23"/>
            <p:cNvSpPr/>
            <p:nvPr/>
          </p:nvSpPr>
          <p:spPr>
            <a:xfrm flipH="false" flipV="false" rot="0">
              <a:off x="0" y="0"/>
              <a:ext cx="1111530" cy="1111530"/>
            </a:xfrm>
            <a:custGeom>
              <a:avLst/>
              <a:gdLst/>
              <a:ahLst/>
              <a:cxnLst/>
              <a:rect r="r" b="b" t="t" l="l"/>
              <a:pathLst>
                <a:path h="1111530" w="1111530">
                  <a:moveTo>
                    <a:pt x="0" y="0"/>
                  </a:moveTo>
                  <a:lnTo>
                    <a:pt x="1111530" y="0"/>
                  </a:lnTo>
                  <a:lnTo>
                    <a:pt x="1111530" y="1111530"/>
                  </a:lnTo>
                  <a:lnTo>
                    <a:pt x="0" y="1111530"/>
                  </a:lnTo>
                  <a:lnTo>
                    <a:pt x="0" y="0"/>
                  </a:lnTo>
                  <a:close/>
                </a:path>
              </a:pathLst>
            </a:custGeom>
            <a:blipFill>
              <a:blip r:embed="rId5"/>
              <a:stretch>
                <a:fillRect l="0" t="0" r="0" b="0"/>
              </a:stretch>
            </a:blipFill>
          </p:spPr>
        </p:sp>
        <p:sp>
          <p:nvSpPr>
            <p:cNvPr name="TextBox 24" id="24"/>
            <p:cNvSpPr txBox="true"/>
            <p:nvPr/>
          </p:nvSpPr>
          <p:spPr>
            <a:xfrm rot="0">
              <a:off x="345539" y="293854"/>
              <a:ext cx="420453" cy="476196"/>
            </a:xfrm>
            <a:prstGeom prst="rect">
              <a:avLst/>
            </a:prstGeom>
          </p:spPr>
          <p:txBody>
            <a:bodyPr anchor="t" rtlCol="false" tIns="0" lIns="0" bIns="0" rIns="0">
              <a:spAutoFit/>
            </a:bodyPr>
            <a:lstStyle/>
            <a:p>
              <a:pPr algn="ctr" marL="0" indent="0" lvl="0">
                <a:lnSpc>
                  <a:spcPts val="3002"/>
                </a:lnSpc>
                <a:spcBef>
                  <a:spcPct val="0"/>
                </a:spcBef>
              </a:pPr>
              <a:r>
                <a:rPr lang="en-US" sz="2144">
                  <a:solidFill>
                    <a:srgbClr val="FFFFFF"/>
                  </a:solidFill>
                  <a:latin typeface="HK Modular"/>
                  <a:ea typeface="HK Modular"/>
                  <a:cs typeface="HK Modular"/>
                  <a:sym typeface="HK Modular"/>
                </a:rPr>
                <a:t>5</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71103" y="-3227555"/>
            <a:ext cx="11749288" cy="13926958"/>
          </a:xfrm>
          <a:custGeom>
            <a:avLst/>
            <a:gdLst/>
            <a:ahLst/>
            <a:cxnLst/>
            <a:rect r="r" b="b" t="t" l="l"/>
            <a:pathLst>
              <a:path h="13926958" w="1174928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840" y="2678183"/>
            <a:ext cx="17962321" cy="5523414"/>
          </a:xfrm>
          <a:custGeom>
            <a:avLst/>
            <a:gdLst/>
            <a:ahLst/>
            <a:cxnLst/>
            <a:rect r="r" b="b" t="t" l="l"/>
            <a:pathLst>
              <a:path h="5523414" w="17962321">
                <a:moveTo>
                  <a:pt x="0" y="0"/>
                </a:moveTo>
                <a:lnTo>
                  <a:pt x="17962320" y="0"/>
                </a:lnTo>
                <a:lnTo>
                  <a:pt x="17962320" y="5523414"/>
                </a:lnTo>
                <a:lnTo>
                  <a:pt x="0" y="5523414"/>
                </a:lnTo>
                <a:lnTo>
                  <a:pt x="0" y="0"/>
                </a:lnTo>
                <a:close/>
              </a:path>
            </a:pathLst>
          </a:custGeom>
          <a:blipFill>
            <a:blip r:embed="rId4"/>
            <a:stretch>
              <a:fillRect l="0" t="0" r="0" b="0"/>
            </a:stretch>
          </a:blipFill>
        </p:spPr>
      </p:sp>
      <p:sp>
        <p:nvSpPr>
          <p:cNvPr name="Freeform 4" id="4"/>
          <p:cNvSpPr/>
          <p:nvPr/>
        </p:nvSpPr>
        <p:spPr>
          <a:xfrm flipH="true" flipV="false" rot="0">
            <a:off x="6926416" y="7016979"/>
            <a:ext cx="1282956" cy="1326053"/>
          </a:xfrm>
          <a:custGeom>
            <a:avLst/>
            <a:gdLst/>
            <a:ahLst/>
            <a:cxnLst/>
            <a:rect r="r" b="b" t="t" l="l"/>
            <a:pathLst>
              <a:path h="1326053" w="1282956">
                <a:moveTo>
                  <a:pt x="1282957" y="0"/>
                </a:moveTo>
                <a:lnTo>
                  <a:pt x="0" y="0"/>
                </a:lnTo>
                <a:lnTo>
                  <a:pt x="0" y="1326053"/>
                </a:lnTo>
                <a:lnTo>
                  <a:pt x="1282957" y="1326053"/>
                </a:lnTo>
                <a:lnTo>
                  <a:pt x="1282957" y="0"/>
                </a:lnTo>
                <a:close/>
              </a:path>
            </a:pathLst>
          </a:custGeom>
          <a:blipFill>
            <a:blip r:embed="rId5"/>
            <a:stretch>
              <a:fillRect l="0" t="0" r="0" b="0"/>
            </a:stretch>
          </a:blipFill>
        </p:spPr>
      </p:sp>
      <p:sp>
        <p:nvSpPr>
          <p:cNvPr name="Freeform 5" id="5"/>
          <p:cNvSpPr/>
          <p:nvPr/>
        </p:nvSpPr>
        <p:spPr>
          <a:xfrm flipH="false" flipV="false" rot="288391">
            <a:off x="8111520" y="7471927"/>
            <a:ext cx="2299430" cy="2250567"/>
          </a:xfrm>
          <a:custGeom>
            <a:avLst/>
            <a:gdLst/>
            <a:ahLst/>
            <a:cxnLst/>
            <a:rect r="r" b="b" t="t" l="l"/>
            <a:pathLst>
              <a:path h="2250567" w="2299430">
                <a:moveTo>
                  <a:pt x="0" y="0"/>
                </a:moveTo>
                <a:lnTo>
                  <a:pt x="2299430" y="0"/>
                </a:lnTo>
                <a:lnTo>
                  <a:pt x="2299430" y="2250567"/>
                </a:lnTo>
                <a:lnTo>
                  <a:pt x="0" y="2250567"/>
                </a:lnTo>
                <a:lnTo>
                  <a:pt x="0" y="0"/>
                </a:lnTo>
                <a:close/>
              </a:path>
            </a:pathLst>
          </a:custGeom>
          <a:blipFill>
            <a:blip r:embed="rId6"/>
            <a:stretch>
              <a:fillRect l="0" t="0" r="0" b="0"/>
            </a:stretch>
          </a:blipFill>
        </p:spPr>
      </p:sp>
      <p:grpSp>
        <p:nvGrpSpPr>
          <p:cNvPr name="Group 6" id="6"/>
          <p:cNvGrpSpPr/>
          <p:nvPr/>
        </p:nvGrpSpPr>
        <p:grpSpPr>
          <a:xfrm rot="0">
            <a:off x="1021921" y="1028700"/>
            <a:ext cx="1037426" cy="1037426"/>
            <a:chOff x="0" y="0"/>
            <a:chExt cx="1383234" cy="1383234"/>
          </a:xfrm>
        </p:grpSpPr>
        <p:sp>
          <p:nvSpPr>
            <p:cNvPr name="Freeform 7" id="7"/>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7"/>
              <a:stretch>
                <a:fillRect l="0" t="0" r="0" b="0"/>
              </a:stretch>
            </a:blipFill>
          </p:spPr>
        </p:sp>
        <p:sp>
          <p:nvSpPr>
            <p:cNvPr name="TextBox 8" id="8"/>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2</a:t>
              </a:r>
            </a:p>
          </p:txBody>
        </p:sp>
      </p:grpSp>
      <p:sp>
        <p:nvSpPr>
          <p:cNvPr name="TextBox 9" id="9"/>
          <p:cNvSpPr txBox="true"/>
          <p:nvPr/>
        </p:nvSpPr>
        <p:spPr>
          <a:xfrm rot="0">
            <a:off x="2254557" y="1141533"/>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mind mapping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75386" y="2370725"/>
            <a:ext cx="14337228" cy="7419516"/>
          </a:xfrm>
          <a:custGeom>
            <a:avLst/>
            <a:gdLst/>
            <a:ahLst/>
            <a:cxnLst/>
            <a:rect r="r" b="b" t="t" l="l"/>
            <a:pathLst>
              <a:path h="7419516" w="14337228">
                <a:moveTo>
                  <a:pt x="0" y="0"/>
                </a:moveTo>
                <a:lnTo>
                  <a:pt x="14337228" y="0"/>
                </a:lnTo>
                <a:lnTo>
                  <a:pt x="14337228" y="7419516"/>
                </a:lnTo>
                <a:lnTo>
                  <a:pt x="0" y="74195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54557" y="1141533"/>
            <a:ext cx="15004743" cy="726117"/>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ea typeface="HK Modular"/>
                <a:cs typeface="HK Modular"/>
                <a:sym typeface="HK Modular"/>
              </a:rPr>
              <a:t>methodology</a:t>
            </a:r>
          </a:p>
        </p:txBody>
      </p:sp>
      <p:grpSp>
        <p:nvGrpSpPr>
          <p:cNvPr name="Group 5" id="5"/>
          <p:cNvGrpSpPr/>
          <p:nvPr/>
        </p:nvGrpSpPr>
        <p:grpSpPr>
          <a:xfrm rot="0">
            <a:off x="1021921" y="1028700"/>
            <a:ext cx="1037426" cy="1037426"/>
            <a:chOff x="0" y="0"/>
            <a:chExt cx="1383234" cy="1383234"/>
          </a:xfrm>
        </p:grpSpPr>
        <p:sp>
          <p:nvSpPr>
            <p:cNvPr name="Freeform 6" id="6"/>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6"/>
              <a:stretch>
                <a:fillRect l="0" t="0" r="0" b="0"/>
              </a:stretch>
            </a:blipFill>
          </p:spPr>
        </p:sp>
        <p:sp>
          <p:nvSpPr>
            <p:cNvPr name="TextBox 7" id="7"/>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3</a:t>
              </a:r>
            </a:p>
          </p:txBody>
        </p:sp>
      </p:grpSp>
      <p:sp>
        <p:nvSpPr>
          <p:cNvPr name="TextBox 8" id="8"/>
          <p:cNvSpPr txBox="true"/>
          <p:nvPr/>
        </p:nvSpPr>
        <p:spPr>
          <a:xfrm rot="0">
            <a:off x="4354131" y="4106268"/>
            <a:ext cx="9579739" cy="3948430"/>
          </a:xfrm>
          <a:prstGeom prst="rect">
            <a:avLst/>
          </a:prstGeom>
        </p:spPr>
        <p:txBody>
          <a:bodyPr anchor="t" rtlCol="false" tIns="0" lIns="0" bIns="0" rIns="0">
            <a:spAutoFit/>
          </a:bodyPr>
          <a:lstStyle/>
          <a:p>
            <a:pPr algn="ctr">
              <a:lnSpc>
                <a:spcPts val="3920"/>
              </a:lnSpc>
            </a:pPr>
            <a:r>
              <a:rPr lang="en-US" sz="2800">
                <a:solidFill>
                  <a:srgbClr val="FFFFFF"/>
                </a:solidFill>
                <a:latin typeface="Tomorrow"/>
                <a:ea typeface="Tomorrow"/>
                <a:cs typeface="Tomorrow"/>
                <a:sym typeface="Tomorrow"/>
              </a:rPr>
              <a:t>Pada penelitian ini menggunakan Sistem Rekomendasi berbasis pengetahuan di mana input dari pengguna diperhitungkan dan dibandingkan dengan data yang tersedia, kemudian menghasilkan klasifikasi nilai.</a:t>
            </a:r>
          </a:p>
          <a:p>
            <a:pPr algn="ctr">
              <a:lnSpc>
                <a:spcPts val="3920"/>
              </a:lnSpc>
            </a:pPr>
          </a:p>
          <a:p>
            <a:pPr algn="ctr">
              <a:lnSpc>
                <a:spcPts val="3920"/>
              </a:lnSpc>
              <a:spcBef>
                <a:spcPct val="0"/>
              </a:spcBef>
            </a:pPr>
            <a:r>
              <a:rPr lang="en-US" sz="2800">
                <a:solidFill>
                  <a:srgbClr val="FFFFFF"/>
                </a:solidFill>
                <a:latin typeface="Tomorrow"/>
                <a:ea typeface="Tomorrow"/>
                <a:cs typeface="Tomorrow"/>
                <a:sym typeface="Tomorrow"/>
              </a:rPr>
              <a:t>Menggunakan Model Prediktif dengan algoritma KNN yang dapat membantu memprediksi kemungkinan kecocokan mahasiswa dengan universitas tertentu.</a:t>
            </a:r>
          </a:p>
        </p:txBody>
      </p:sp>
      <p:sp>
        <p:nvSpPr>
          <p:cNvPr name="TextBox 9" id="9"/>
          <p:cNvSpPr txBox="true"/>
          <p:nvPr/>
        </p:nvSpPr>
        <p:spPr>
          <a:xfrm rot="0">
            <a:off x="5865647" y="3351459"/>
            <a:ext cx="6556705" cy="443298"/>
          </a:xfrm>
          <a:prstGeom prst="rect">
            <a:avLst/>
          </a:prstGeom>
        </p:spPr>
        <p:txBody>
          <a:bodyPr anchor="t" rtlCol="false" tIns="0" lIns="0" bIns="0" rIns="0">
            <a:spAutoFit/>
          </a:bodyPr>
          <a:lstStyle/>
          <a:p>
            <a:pPr algn="l" marL="0" indent="0" lvl="0">
              <a:lnSpc>
                <a:spcPts val="3600"/>
              </a:lnSpc>
              <a:spcBef>
                <a:spcPct val="0"/>
              </a:spcBef>
            </a:pPr>
            <a:r>
              <a:rPr lang="en-US" sz="2571">
                <a:solidFill>
                  <a:srgbClr val="01FFFF"/>
                </a:solidFill>
                <a:latin typeface="HK Modular"/>
                <a:ea typeface="HK Modular"/>
                <a:cs typeface="HK Modular"/>
                <a:sym typeface="HK Modular"/>
              </a:rPr>
              <a:t>klasifikasi universitas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35507" y="-606979"/>
            <a:ext cx="13056154" cy="13149295"/>
          </a:xfrm>
          <a:custGeom>
            <a:avLst/>
            <a:gdLst/>
            <a:ahLst/>
            <a:cxnLst/>
            <a:rect r="r" b="b" t="t" l="l"/>
            <a:pathLst>
              <a:path h="13149295" w="13056154">
                <a:moveTo>
                  <a:pt x="0" y="0"/>
                </a:moveTo>
                <a:lnTo>
                  <a:pt x="13056154" y="0"/>
                </a:lnTo>
                <a:lnTo>
                  <a:pt x="13056154" y="13149295"/>
                </a:lnTo>
                <a:lnTo>
                  <a:pt x="0" y="13149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40147" y="1970888"/>
            <a:ext cx="15154254" cy="7520299"/>
          </a:xfrm>
          <a:custGeom>
            <a:avLst/>
            <a:gdLst/>
            <a:ahLst/>
            <a:cxnLst/>
            <a:rect r="r" b="b" t="t" l="l"/>
            <a:pathLst>
              <a:path h="7520299" w="15154254">
                <a:moveTo>
                  <a:pt x="0" y="0"/>
                </a:moveTo>
                <a:lnTo>
                  <a:pt x="15154255" y="0"/>
                </a:lnTo>
                <a:lnTo>
                  <a:pt x="15154255" y="7520299"/>
                </a:lnTo>
                <a:lnTo>
                  <a:pt x="0" y="7520299"/>
                </a:lnTo>
                <a:lnTo>
                  <a:pt x="0" y="0"/>
                </a:lnTo>
                <a:close/>
              </a:path>
            </a:pathLst>
          </a:custGeom>
          <a:blipFill>
            <a:blip r:embed="rId6"/>
            <a:stretch>
              <a:fillRect l="0" t="0" r="0" b="0"/>
            </a:stretch>
          </a:blipFill>
        </p:spPr>
      </p:sp>
      <p:sp>
        <p:nvSpPr>
          <p:cNvPr name="Freeform 5" id="5"/>
          <p:cNvSpPr/>
          <p:nvPr/>
        </p:nvSpPr>
        <p:spPr>
          <a:xfrm flipH="false" flipV="false" rot="0">
            <a:off x="-1389257" y="527409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7"/>
            <a:stretch>
              <a:fillRect l="0" t="0" r="0" b="0"/>
            </a:stretch>
          </a:blipFill>
        </p:spPr>
      </p:sp>
      <p:sp>
        <p:nvSpPr>
          <p:cNvPr name="TextBox 6" id="6"/>
          <p:cNvSpPr txBox="true"/>
          <p:nvPr/>
        </p:nvSpPr>
        <p:spPr>
          <a:xfrm rot="0">
            <a:off x="-116732" y="521334"/>
            <a:ext cx="6562868" cy="507366"/>
          </a:xfrm>
          <a:prstGeom prst="rect">
            <a:avLst/>
          </a:prstGeom>
        </p:spPr>
        <p:txBody>
          <a:bodyPr anchor="t" rtlCol="false" tIns="0" lIns="0" bIns="0" rIns="0">
            <a:spAutoFit/>
          </a:bodyPr>
          <a:lstStyle/>
          <a:p>
            <a:pPr algn="ctr" marL="0" indent="0" lvl="0">
              <a:lnSpc>
                <a:spcPts val="4059"/>
              </a:lnSpc>
              <a:spcBef>
                <a:spcPct val="0"/>
              </a:spcBef>
            </a:pPr>
            <a:r>
              <a:rPr lang="en-US" sz="2899">
                <a:solidFill>
                  <a:srgbClr val="FFFFFF"/>
                </a:solidFill>
                <a:latin typeface="HK Modular"/>
                <a:ea typeface="HK Modular"/>
                <a:cs typeface="HK Modular"/>
                <a:sym typeface="HK Modular"/>
              </a:rPr>
              <a:t>proses methdology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91634" y="-4392134"/>
            <a:ext cx="19071268" cy="19071268"/>
          </a:xfrm>
          <a:custGeom>
            <a:avLst/>
            <a:gdLst/>
            <a:ahLst/>
            <a:cxnLst/>
            <a:rect r="r" b="b" t="t" l="l"/>
            <a:pathLst>
              <a:path h="19071268" w="19071268">
                <a:moveTo>
                  <a:pt x="0" y="0"/>
                </a:moveTo>
                <a:lnTo>
                  <a:pt x="19071268" y="0"/>
                </a:lnTo>
                <a:lnTo>
                  <a:pt x="19071268" y="19071268"/>
                </a:lnTo>
                <a:lnTo>
                  <a:pt x="0" y="1907126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64654" y="1419713"/>
            <a:ext cx="8069213" cy="5156924"/>
          </a:xfrm>
          <a:custGeom>
            <a:avLst/>
            <a:gdLst/>
            <a:ahLst/>
            <a:cxnLst/>
            <a:rect r="r" b="b" t="t" l="l"/>
            <a:pathLst>
              <a:path h="5156924" w="8069213">
                <a:moveTo>
                  <a:pt x="0" y="0"/>
                </a:moveTo>
                <a:lnTo>
                  <a:pt x="8069213" y="0"/>
                </a:lnTo>
                <a:lnTo>
                  <a:pt x="8069213" y="5156924"/>
                </a:lnTo>
                <a:lnTo>
                  <a:pt x="0" y="5156924"/>
                </a:lnTo>
                <a:lnTo>
                  <a:pt x="0" y="0"/>
                </a:lnTo>
                <a:close/>
              </a:path>
            </a:pathLst>
          </a:custGeom>
          <a:blipFill>
            <a:blip r:embed="rId4"/>
            <a:stretch>
              <a:fillRect l="0" t="0" r="-25928" b="0"/>
            </a:stretch>
          </a:blipFill>
        </p:spPr>
      </p:sp>
      <p:sp>
        <p:nvSpPr>
          <p:cNvPr name="Freeform 4" id="4"/>
          <p:cNvSpPr/>
          <p:nvPr/>
        </p:nvSpPr>
        <p:spPr>
          <a:xfrm flipH="false" flipV="false" rot="0">
            <a:off x="9933867" y="1419713"/>
            <a:ext cx="6362226" cy="5156924"/>
          </a:xfrm>
          <a:custGeom>
            <a:avLst/>
            <a:gdLst/>
            <a:ahLst/>
            <a:cxnLst/>
            <a:rect r="r" b="b" t="t" l="l"/>
            <a:pathLst>
              <a:path h="5156924" w="6362226">
                <a:moveTo>
                  <a:pt x="0" y="0"/>
                </a:moveTo>
                <a:lnTo>
                  <a:pt x="6362226" y="0"/>
                </a:lnTo>
                <a:lnTo>
                  <a:pt x="6362226" y="5156924"/>
                </a:lnTo>
                <a:lnTo>
                  <a:pt x="0" y="5156924"/>
                </a:lnTo>
                <a:lnTo>
                  <a:pt x="0" y="0"/>
                </a:lnTo>
                <a:close/>
              </a:path>
            </a:pathLst>
          </a:custGeom>
          <a:blipFill>
            <a:blip r:embed="rId5"/>
            <a:stretch>
              <a:fillRect l="-9381" t="0" r="-9381" b="0"/>
            </a:stretch>
          </a:blipFill>
        </p:spPr>
      </p:sp>
      <p:sp>
        <p:nvSpPr>
          <p:cNvPr name="Freeform 5" id="5"/>
          <p:cNvSpPr/>
          <p:nvPr/>
        </p:nvSpPr>
        <p:spPr>
          <a:xfrm flipH="false" flipV="false" rot="0">
            <a:off x="14265001" y="236611"/>
            <a:ext cx="3396613" cy="3552014"/>
          </a:xfrm>
          <a:custGeom>
            <a:avLst/>
            <a:gdLst/>
            <a:ahLst/>
            <a:cxnLst/>
            <a:rect r="r" b="b" t="t" l="l"/>
            <a:pathLst>
              <a:path h="3552014" w="3396613">
                <a:moveTo>
                  <a:pt x="0" y="0"/>
                </a:moveTo>
                <a:lnTo>
                  <a:pt x="3396613" y="0"/>
                </a:lnTo>
                <a:lnTo>
                  <a:pt x="3396613" y="3552014"/>
                </a:lnTo>
                <a:lnTo>
                  <a:pt x="0" y="3552014"/>
                </a:lnTo>
                <a:lnTo>
                  <a:pt x="0" y="0"/>
                </a:lnTo>
                <a:close/>
              </a:path>
            </a:pathLst>
          </a:custGeom>
          <a:blipFill>
            <a:blip r:embed="rId6"/>
            <a:stretch>
              <a:fillRect l="0" t="0" r="0" b="0"/>
            </a:stretch>
          </a:blipFill>
        </p:spPr>
      </p:sp>
      <p:sp>
        <p:nvSpPr>
          <p:cNvPr name="AutoShape 6" id="6"/>
          <p:cNvSpPr/>
          <p:nvPr/>
        </p:nvSpPr>
        <p:spPr>
          <a:xfrm>
            <a:off x="3317577" y="2851345"/>
            <a:ext cx="5837440" cy="0"/>
          </a:xfrm>
          <a:prstGeom prst="line">
            <a:avLst/>
          </a:prstGeom>
          <a:ln cap="flat" w="38100">
            <a:solidFill>
              <a:srgbClr val="FF3131"/>
            </a:solidFill>
            <a:prstDash val="solid"/>
            <a:headEnd type="none" len="sm" w="sm"/>
            <a:tailEnd type="none" len="sm" w="sm"/>
          </a:ln>
        </p:spPr>
      </p:sp>
      <p:sp>
        <p:nvSpPr>
          <p:cNvPr name="Freeform 7" id="7"/>
          <p:cNvSpPr/>
          <p:nvPr/>
        </p:nvSpPr>
        <p:spPr>
          <a:xfrm flipH="false" flipV="false" rot="0">
            <a:off x="2991823" y="2428172"/>
            <a:ext cx="962879" cy="550045"/>
          </a:xfrm>
          <a:custGeom>
            <a:avLst/>
            <a:gdLst/>
            <a:ahLst/>
            <a:cxnLst/>
            <a:rect r="r" b="b" t="t" l="l"/>
            <a:pathLst>
              <a:path h="550045" w="962879">
                <a:moveTo>
                  <a:pt x="0" y="0"/>
                </a:moveTo>
                <a:lnTo>
                  <a:pt x="962880" y="0"/>
                </a:lnTo>
                <a:lnTo>
                  <a:pt x="962880" y="550045"/>
                </a:lnTo>
                <a:lnTo>
                  <a:pt x="0" y="5500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2569778" y="5840896"/>
            <a:ext cx="5139461" cy="4236109"/>
          </a:xfrm>
          <a:custGeom>
            <a:avLst/>
            <a:gdLst/>
            <a:ahLst/>
            <a:cxnLst/>
            <a:rect r="r" b="b" t="t" l="l"/>
            <a:pathLst>
              <a:path h="4236109" w="5139461">
                <a:moveTo>
                  <a:pt x="0" y="0"/>
                </a:moveTo>
                <a:lnTo>
                  <a:pt x="5139461" y="0"/>
                </a:lnTo>
                <a:lnTo>
                  <a:pt x="5139461" y="4236108"/>
                </a:lnTo>
                <a:lnTo>
                  <a:pt x="0" y="4236108"/>
                </a:lnTo>
                <a:lnTo>
                  <a:pt x="0" y="0"/>
                </a:lnTo>
                <a:close/>
              </a:path>
            </a:pathLst>
          </a:custGeom>
          <a:blipFill>
            <a:blip r:embed="rId9"/>
            <a:stretch>
              <a:fillRect l="0" t="0" r="0" b="0"/>
            </a:stretch>
          </a:blipFill>
        </p:spPr>
      </p:sp>
      <p:sp>
        <p:nvSpPr>
          <p:cNvPr name="Freeform 9" id="9"/>
          <p:cNvSpPr/>
          <p:nvPr/>
        </p:nvSpPr>
        <p:spPr>
          <a:xfrm flipH="false" flipV="false" rot="0">
            <a:off x="711623" y="6993175"/>
            <a:ext cx="11643958" cy="2867325"/>
          </a:xfrm>
          <a:custGeom>
            <a:avLst/>
            <a:gdLst/>
            <a:ahLst/>
            <a:cxnLst/>
            <a:rect r="r" b="b" t="t" l="l"/>
            <a:pathLst>
              <a:path h="2867325" w="11643958">
                <a:moveTo>
                  <a:pt x="0" y="0"/>
                </a:moveTo>
                <a:lnTo>
                  <a:pt x="11643958" y="0"/>
                </a:lnTo>
                <a:lnTo>
                  <a:pt x="11643958" y="2867324"/>
                </a:lnTo>
                <a:lnTo>
                  <a:pt x="0" y="28673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021921" y="172737"/>
            <a:ext cx="1037426" cy="1037452"/>
            <a:chOff x="0" y="0"/>
            <a:chExt cx="1383234" cy="1383269"/>
          </a:xfrm>
        </p:grpSpPr>
        <p:sp>
          <p:nvSpPr>
            <p:cNvPr name="Freeform 11" id="11"/>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12"/>
              <a:stretch>
                <a:fillRect l="-1" t="0" r="-1" b="0"/>
              </a:stretch>
            </a:blipFill>
          </p:spPr>
        </p:sp>
        <p:sp>
          <p:nvSpPr>
            <p:cNvPr name="TextBox 12" id="12"/>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4</a:t>
              </a:r>
            </a:p>
          </p:txBody>
        </p:sp>
      </p:grpSp>
      <p:grpSp>
        <p:nvGrpSpPr>
          <p:cNvPr name="Group 13" id="13"/>
          <p:cNvGrpSpPr/>
          <p:nvPr/>
        </p:nvGrpSpPr>
        <p:grpSpPr>
          <a:xfrm rot="0">
            <a:off x="868603" y="8024437"/>
            <a:ext cx="11315629" cy="1191024"/>
            <a:chOff x="0" y="0"/>
            <a:chExt cx="15087505" cy="1588032"/>
          </a:xfrm>
        </p:grpSpPr>
        <p:grpSp>
          <p:nvGrpSpPr>
            <p:cNvPr name="Group 14" id="14"/>
            <p:cNvGrpSpPr/>
            <p:nvPr/>
          </p:nvGrpSpPr>
          <p:grpSpPr>
            <a:xfrm rot="0">
              <a:off x="0" y="0"/>
              <a:ext cx="15087505" cy="1588032"/>
              <a:chOff x="0" y="0"/>
              <a:chExt cx="2980248" cy="313685"/>
            </a:xfrm>
          </p:grpSpPr>
          <p:sp>
            <p:nvSpPr>
              <p:cNvPr name="Freeform 15" id="15"/>
              <p:cNvSpPr/>
              <p:nvPr/>
            </p:nvSpPr>
            <p:spPr>
              <a:xfrm flipH="false" flipV="false" rot="0">
                <a:off x="0" y="0"/>
                <a:ext cx="2980248" cy="313685"/>
              </a:xfrm>
              <a:custGeom>
                <a:avLst/>
                <a:gdLst/>
                <a:ahLst/>
                <a:cxnLst/>
                <a:rect r="r" b="b" t="t" l="l"/>
                <a:pathLst>
                  <a:path h="313685" w="2980248">
                    <a:moveTo>
                      <a:pt x="0" y="0"/>
                    </a:moveTo>
                    <a:lnTo>
                      <a:pt x="2980248" y="0"/>
                    </a:lnTo>
                    <a:lnTo>
                      <a:pt x="2980248" y="313685"/>
                    </a:lnTo>
                    <a:lnTo>
                      <a:pt x="0" y="313685"/>
                    </a:lnTo>
                    <a:close/>
                  </a:path>
                </a:pathLst>
              </a:custGeom>
              <a:solidFill>
                <a:srgbClr val="01FFFF"/>
              </a:solidFill>
            </p:spPr>
          </p:sp>
          <p:sp>
            <p:nvSpPr>
              <p:cNvPr name="TextBox 16" id="16"/>
              <p:cNvSpPr txBox="true"/>
              <p:nvPr/>
            </p:nvSpPr>
            <p:spPr>
              <a:xfrm>
                <a:off x="0" y="-47625"/>
                <a:ext cx="2980248" cy="361310"/>
              </a:xfrm>
              <a:prstGeom prst="rect">
                <a:avLst/>
              </a:prstGeom>
            </p:spPr>
            <p:txBody>
              <a:bodyPr anchor="ctr" rtlCol="false" tIns="50800" lIns="50800" bIns="50800" rIns="50800"/>
              <a:lstStyle/>
              <a:p>
                <a:pPr algn="ctr">
                  <a:lnSpc>
                    <a:spcPts val="3687"/>
                  </a:lnSpc>
                </a:pPr>
              </a:p>
            </p:txBody>
          </p:sp>
        </p:grpSp>
        <p:sp>
          <p:nvSpPr>
            <p:cNvPr name="Freeform 17" id="17"/>
            <p:cNvSpPr/>
            <p:nvPr/>
          </p:nvSpPr>
          <p:spPr>
            <a:xfrm flipH="false" flipV="false" rot="0">
              <a:off x="19160" y="43527"/>
              <a:ext cx="15068345" cy="1544505"/>
            </a:xfrm>
            <a:custGeom>
              <a:avLst/>
              <a:gdLst/>
              <a:ahLst/>
              <a:cxnLst/>
              <a:rect r="r" b="b" t="t" l="l"/>
              <a:pathLst>
                <a:path h="1544505" w="15068345">
                  <a:moveTo>
                    <a:pt x="0" y="0"/>
                  </a:moveTo>
                  <a:lnTo>
                    <a:pt x="15068345" y="0"/>
                  </a:lnTo>
                  <a:lnTo>
                    <a:pt x="15068345" y="1544505"/>
                  </a:lnTo>
                  <a:lnTo>
                    <a:pt x="0" y="1544505"/>
                  </a:lnTo>
                  <a:lnTo>
                    <a:pt x="0" y="0"/>
                  </a:lnTo>
                  <a:close/>
                </a:path>
              </a:pathLst>
            </a:custGeom>
            <a:blipFill>
              <a:blip r:embed="rId13"/>
              <a:stretch>
                <a:fillRect l="0" t="0" r="0" b="0"/>
              </a:stretch>
            </a:blipFill>
          </p:spPr>
        </p:sp>
      </p:grpSp>
      <p:sp>
        <p:nvSpPr>
          <p:cNvPr name="TextBox 18" id="18"/>
          <p:cNvSpPr txBox="true"/>
          <p:nvPr/>
        </p:nvSpPr>
        <p:spPr>
          <a:xfrm rot="0">
            <a:off x="-214179" y="7380310"/>
            <a:ext cx="13481193" cy="431800"/>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Tomorrow"/>
                <a:ea typeface="Tomorrow"/>
                <a:cs typeface="Tomorrow"/>
                <a:sym typeface="Tomorrow"/>
              </a:rPr>
              <a:t>Dari segi percobaan dengan memasukkan nilai sesuai dengan tabelnya</a:t>
            </a:r>
          </a:p>
        </p:txBody>
      </p:sp>
      <p:sp>
        <p:nvSpPr>
          <p:cNvPr name="TextBox 19" id="19"/>
          <p:cNvSpPr txBox="true"/>
          <p:nvPr/>
        </p:nvSpPr>
        <p:spPr>
          <a:xfrm rot="0">
            <a:off x="2254557" y="285570"/>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testing (evaluaton) matrix</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91634" y="-4392134"/>
            <a:ext cx="19071268" cy="19071268"/>
          </a:xfrm>
          <a:custGeom>
            <a:avLst/>
            <a:gdLst/>
            <a:ahLst/>
            <a:cxnLst/>
            <a:rect r="r" b="b" t="t" l="l"/>
            <a:pathLst>
              <a:path h="19071268" w="19071268">
                <a:moveTo>
                  <a:pt x="0" y="0"/>
                </a:moveTo>
                <a:lnTo>
                  <a:pt x="19071268" y="0"/>
                </a:lnTo>
                <a:lnTo>
                  <a:pt x="19071268" y="19071268"/>
                </a:lnTo>
                <a:lnTo>
                  <a:pt x="0" y="1907126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1921" y="523238"/>
            <a:ext cx="1037426" cy="1037452"/>
            <a:chOff x="0" y="0"/>
            <a:chExt cx="1383234" cy="1383269"/>
          </a:xfrm>
        </p:grpSpPr>
        <p:sp>
          <p:nvSpPr>
            <p:cNvPr name="Freeform 4" id="4"/>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4"/>
              <a:stretch>
                <a:fillRect l="-1" t="0" r="-1" b="0"/>
              </a:stretch>
            </a:blipFill>
          </p:spPr>
        </p:sp>
        <p:sp>
          <p:nvSpPr>
            <p:cNvPr name="TextBox 5" id="5"/>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5</a:t>
              </a:r>
            </a:p>
          </p:txBody>
        </p:sp>
      </p:grpSp>
      <p:sp>
        <p:nvSpPr>
          <p:cNvPr name="TextBox 6" id="6"/>
          <p:cNvSpPr txBox="true"/>
          <p:nvPr/>
        </p:nvSpPr>
        <p:spPr>
          <a:xfrm rot="0">
            <a:off x="2254557" y="636070"/>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research progress</a:t>
            </a:r>
          </a:p>
        </p:txBody>
      </p:sp>
      <p:sp>
        <p:nvSpPr>
          <p:cNvPr name="Freeform 7" id="7"/>
          <p:cNvSpPr/>
          <p:nvPr/>
        </p:nvSpPr>
        <p:spPr>
          <a:xfrm flipH="false" flipV="false" rot="0">
            <a:off x="2386787" y="2225056"/>
            <a:ext cx="5006444" cy="1232837"/>
          </a:xfrm>
          <a:custGeom>
            <a:avLst/>
            <a:gdLst/>
            <a:ahLst/>
            <a:cxnLst/>
            <a:rect r="r" b="b" t="t" l="l"/>
            <a:pathLst>
              <a:path h="1232837" w="5006444">
                <a:moveTo>
                  <a:pt x="0" y="0"/>
                </a:moveTo>
                <a:lnTo>
                  <a:pt x="5006444" y="0"/>
                </a:lnTo>
                <a:lnTo>
                  <a:pt x="5006444" y="1232837"/>
                </a:lnTo>
                <a:lnTo>
                  <a:pt x="0" y="1232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7387555" y="2227316"/>
            <a:ext cx="2403213" cy="605810"/>
          </a:xfrm>
          <a:custGeom>
            <a:avLst/>
            <a:gdLst/>
            <a:ahLst/>
            <a:cxnLst/>
            <a:rect r="r" b="b" t="t" l="l"/>
            <a:pathLst>
              <a:path h="605810" w="2403213">
                <a:moveTo>
                  <a:pt x="2403214" y="0"/>
                </a:moveTo>
                <a:lnTo>
                  <a:pt x="0" y="0"/>
                </a:lnTo>
                <a:lnTo>
                  <a:pt x="0" y="605810"/>
                </a:lnTo>
                <a:lnTo>
                  <a:pt x="2403214" y="605810"/>
                </a:lnTo>
                <a:lnTo>
                  <a:pt x="240321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673354" y="2663577"/>
            <a:ext cx="4433309" cy="263114"/>
          </a:xfrm>
          <a:prstGeom prst="rect">
            <a:avLst/>
          </a:prstGeom>
        </p:spPr>
        <p:txBody>
          <a:bodyPr anchor="t" rtlCol="false" tIns="0" lIns="0" bIns="0" rIns="0">
            <a:spAutoFit/>
          </a:bodyPr>
          <a:lstStyle/>
          <a:p>
            <a:pPr algn="ctr" marL="0" indent="0" lvl="0">
              <a:lnSpc>
                <a:spcPts val="2070"/>
              </a:lnSpc>
            </a:pPr>
            <a:r>
              <a:rPr lang="en-US" sz="1815">
                <a:solidFill>
                  <a:srgbClr val="01FFFF"/>
                </a:solidFill>
                <a:latin typeface="HK Modular"/>
                <a:ea typeface="HK Modular"/>
                <a:cs typeface="HK Modular"/>
                <a:sym typeface="HK Modular"/>
              </a:rPr>
              <a:t>Identifikasi Masalah</a:t>
            </a:r>
          </a:p>
        </p:txBody>
      </p:sp>
      <p:sp>
        <p:nvSpPr>
          <p:cNvPr name="Freeform 10" id="10"/>
          <p:cNvSpPr/>
          <p:nvPr/>
        </p:nvSpPr>
        <p:spPr>
          <a:xfrm flipH="false" flipV="false" rot="0">
            <a:off x="2386787" y="3608323"/>
            <a:ext cx="5006444" cy="1232837"/>
          </a:xfrm>
          <a:custGeom>
            <a:avLst/>
            <a:gdLst/>
            <a:ahLst/>
            <a:cxnLst/>
            <a:rect r="r" b="b" t="t" l="l"/>
            <a:pathLst>
              <a:path h="1232837" w="5006444">
                <a:moveTo>
                  <a:pt x="0" y="0"/>
                </a:moveTo>
                <a:lnTo>
                  <a:pt x="5006444" y="0"/>
                </a:lnTo>
                <a:lnTo>
                  <a:pt x="5006444" y="1232837"/>
                </a:lnTo>
                <a:lnTo>
                  <a:pt x="0" y="1232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673354" y="4097991"/>
            <a:ext cx="4433309" cy="263114"/>
          </a:xfrm>
          <a:prstGeom prst="rect">
            <a:avLst/>
          </a:prstGeom>
        </p:spPr>
        <p:txBody>
          <a:bodyPr anchor="t" rtlCol="false" tIns="0" lIns="0" bIns="0" rIns="0">
            <a:spAutoFit/>
          </a:bodyPr>
          <a:lstStyle/>
          <a:p>
            <a:pPr algn="ctr" marL="0" indent="0" lvl="0">
              <a:lnSpc>
                <a:spcPts val="2070"/>
              </a:lnSpc>
              <a:spcBef>
                <a:spcPct val="0"/>
              </a:spcBef>
            </a:pPr>
            <a:r>
              <a:rPr lang="en-US" sz="1815">
                <a:solidFill>
                  <a:srgbClr val="01FFFF"/>
                </a:solidFill>
                <a:latin typeface="HK Modular"/>
                <a:ea typeface="HK Modular"/>
                <a:cs typeface="HK Modular"/>
                <a:sym typeface="HK Modular"/>
              </a:rPr>
              <a:t>tujuan penelitian</a:t>
            </a:r>
          </a:p>
        </p:txBody>
      </p:sp>
      <p:sp>
        <p:nvSpPr>
          <p:cNvPr name="Freeform 12" id="12"/>
          <p:cNvSpPr/>
          <p:nvPr/>
        </p:nvSpPr>
        <p:spPr>
          <a:xfrm flipH="false" flipV="false" rot="0">
            <a:off x="2386787" y="4991591"/>
            <a:ext cx="5006444" cy="1232837"/>
          </a:xfrm>
          <a:custGeom>
            <a:avLst/>
            <a:gdLst/>
            <a:ahLst/>
            <a:cxnLst/>
            <a:rect r="r" b="b" t="t" l="l"/>
            <a:pathLst>
              <a:path h="1232837" w="5006444">
                <a:moveTo>
                  <a:pt x="0" y="0"/>
                </a:moveTo>
                <a:lnTo>
                  <a:pt x="5006444" y="0"/>
                </a:lnTo>
                <a:lnTo>
                  <a:pt x="5006444" y="1232837"/>
                </a:lnTo>
                <a:lnTo>
                  <a:pt x="0" y="1232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673354" y="5481258"/>
            <a:ext cx="4433309" cy="263114"/>
          </a:xfrm>
          <a:prstGeom prst="rect">
            <a:avLst/>
          </a:prstGeom>
        </p:spPr>
        <p:txBody>
          <a:bodyPr anchor="t" rtlCol="false" tIns="0" lIns="0" bIns="0" rIns="0">
            <a:spAutoFit/>
          </a:bodyPr>
          <a:lstStyle/>
          <a:p>
            <a:pPr algn="ctr" marL="0" indent="0" lvl="0">
              <a:lnSpc>
                <a:spcPts val="2070"/>
              </a:lnSpc>
              <a:spcBef>
                <a:spcPct val="0"/>
              </a:spcBef>
            </a:pPr>
            <a:r>
              <a:rPr lang="en-US" sz="1815">
                <a:solidFill>
                  <a:srgbClr val="01FFFF"/>
                </a:solidFill>
                <a:latin typeface="HK Modular"/>
                <a:ea typeface="HK Modular"/>
                <a:cs typeface="HK Modular"/>
                <a:sym typeface="HK Modular"/>
              </a:rPr>
              <a:t>pengumpulan data</a:t>
            </a:r>
          </a:p>
        </p:txBody>
      </p:sp>
      <p:sp>
        <p:nvSpPr>
          <p:cNvPr name="Freeform 14" id="14"/>
          <p:cNvSpPr/>
          <p:nvPr/>
        </p:nvSpPr>
        <p:spPr>
          <a:xfrm flipH="false" flipV="false" rot="0">
            <a:off x="2386787" y="6374858"/>
            <a:ext cx="5006444" cy="1232837"/>
          </a:xfrm>
          <a:custGeom>
            <a:avLst/>
            <a:gdLst/>
            <a:ahLst/>
            <a:cxnLst/>
            <a:rect r="r" b="b" t="t" l="l"/>
            <a:pathLst>
              <a:path h="1232837" w="5006444">
                <a:moveTo>
                  <a:pt x="0" y="0"/>
                </a:moveTo>
                <a:lnTo>
                  <a:pt x="5006444" y="0"/>
                </a:lnTo>
                <a:lnTo>
                  <a:pt x="5006444" y="1232837"/>
                </a:lnTo>
                <a:lnTo>
                  <a:pt x="0" y="1232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2673354" y="6864526"/>
            <a:ext cx="4433309" cy="263114"/>
          </a:xfrm>
          <a:prstGeom prst="rect">
            <a:avLst/>
          </a:prstGeom>
        </p:spPr>
        <p:txBody>
          <a:bodyPr anchor="t" rtlCol="false" tIns="0" lIns="0" bIns="0" rIns="0">
            <a:spAutoFit/>
          </a:bodyPr>
          <a:lstStyle/>
          <a:p>
            <a:pPr algn="ctr" marL="0" indent="0" lvl="0">
              <a:lnSpc>
                <a:spcPts val="2070"/>
              </a:lnSpc>
              <a:spcBef>
                <a:spcPct val="0"/>
              </a:spcBef>
            </a:pPr>
            <a:r>
              <a:rPr lang="en-US" sz="1815">
                <a:solidFill>
                  <a:srgbClr val="01FFFF"/>
                </a:solidFill>
                <a:latin typeface="HK Modular"/>
                <a:ea typeface="HK Modular"/>
                <a:cs typeface="HK Modular"/>
                <a:sym typeface="HK Modular"/>
              </a:rPr>
              <a:t>metodelogi</a:t>
            </a:r>
          </a:p>
        </p:txBody>
      </p:sp>
      <p:sp>
        <p:nvSpPr>
          <p:cNvPr name="Freeform 16" id="16"/>
          <p:cNvSpPr/>
          <p:nvPr/>
        </p:nvSpPr>
        <p:spPr>
          <a:xfrm flipH="false" flipV="false" rot="0">
            <a:off x="2386787" y="7758126"/>
            <a:ext cx="5006444" cy="1232837"/>
          </a:xfrm>
          <a:custGeom>
            <a:avLst/>
            <a:gdLst/>
            <a:ahLst/>
            <a:cxnLst/>
            <a:rect r="r" b="b" t="t" l="l"/>
            <a:pathLst>
              <a:path h="1232837" w="5006444">
                <a:moveTo>
                  <a:pt x="0" y="0"/>
                </a:moveTo>
                <a:lnTo>
                  <a:pt x="5006444" y="0"/>
                </a:lnTo>
                <a:lnTo>
                  <a:pt x="5006444" y="1232837"/>
                </a:lnTo>
                <a:lnTo>
                  <a:pt x="0" y="12328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2673354" y="8247794"/>
            <a:ext cx="4433309" cy="263114"/>
          </a:xfrm>
          <a:prstGeom prst="rect">
            <a:avLst/>
          </a:prstGeom>
        </p:spPr>
        <p:txBody>
          <a:bodyPr anchor="t" rtlCol="false" tIns="0" lIns="0" bIns="0" rIns="0">
            <a:spAutoFit/>
          </a:bodyPr>
          <a:lstStyle/>
          <a:p>
            <a:pPr algn="ctr" marL="0" indent="0" lvl="0">
              <a:lnSpc>
                <a:spcPts val="2070"/>
              </a:lnSpc>
              <a:spcBef>
                <a:spcPct val="0"/>
              </a:spcBef>
            </a:pPr>
            <a:r>
              <a:rPr lang="en-US" sz="1815">
                <a:solidFill>
                  <a:srgbClr val="01FFFF"/>
                </a:solidFill>
                <a:latin typeface="HK Modular"/>
                <a:ea typeface="HK Modular"/>
                <a:cs typeface="HK Modular"/>
                <a:sym typeface="HK Modular"/>
              </a:rPr>
              <a:t>Kesimpulan</a:t>
            </a:r>
          </a:p>
        </p:txBody>
      </p:sp>
      <p:sp>
        <p:nvSpPr>
          <p:cNvPr name="TextBox 18" id="18"/>
          <p:cNvSpPr txBox="true"/>
          <p:nvPr/>
        </p:nvSpPr>
        <p:spPr>
          <a:xfrm rot="0">
            <a:off x="10077336" y="2009458"/>
            <a:ext cx="7181964" cy="1448435"/>
          </a:xfrm>
          <a:prstGeom prst="rect">
            <a:avLst/>
          </a:prstGeom>
        </p:spPr>
        <p:txBody>
          <a:bodyPr anchor="t" rtlCol="false" tIns="0" lIns="0" bIns="0" rIns="0">
            <a:spAutoFit/>
          </a:bodyPr>
          <a:lstStyle/>
          <a:p>
            <a:pPr algn="l">
              <a:lnSpc>
                <a:spcPts val="2320"/>
              </a:lnSpc>
            </a:pPr>
            <a:r>
              <a:rPr lang="en-US" sz="2000">
                <a:solidFill>
                  <a:srgbClr val="FFFFFF"/>
                </a:solidFill>
                <a:latin typeface="Tomorrow"/>
                <a:ea typeface="Tomorrow"/>
                <a:cs typeface="Tomorrow"/>
                <a:sym typeface="Tomorrow"/>
              </a:rPr>
              <a:t>Masih kurang dimanfaatkannya dan tidak tersebar luas penggunaan DSS dalam hal mendapatkan rekomendasi bagi pengguna untuk mengukur level kemampuan dan capaiannya, tertutama dalam hal mendapatkan rekomendasi universitas misalnya.</a:t>
            </a:r>
          </a:p>
        </p:txBody>
      </p:sp>
      <p:sp>
        <p:nvSpPr>
          <p:cNvPr name="TextBox 19" id="19"/>
          <p:cNvSpPr txBox="true"/>
          <p:nvPr/>
        </p:nvSpPr>
        <p:spPr>
          <a:xfrm rot="0">
            <a:off x="10077336" y="3761103"/>
            <a:ext cx="6419087" cy="876935"/>
          </a:xfrm>
          <a:prstGeom prst="rect">
            <a:avLst/>
          </a:prstGeom>
        </p:spPr>
        <p:txBody>
          <a:bodyPr anchor="t" rtlCol="false" tIns="0" lIns="0" bIns="0" rIns="0">
            <a:spAutoFit/>
          </a:bodyPr>
          <a:lstStyle/>
          <a:p>
            <a:pPr algn="l" marL="0" indent="0" lvl="0">
              <a:lnSpc>
                <a:spcPts val="2320"/>
              </a:lnSpc>
              <a:spcBef>
                <a:spcPct val="0"/>
              </a:spcBef>
            </a:pPr>
            <a:r>
              <a:rPr lang="en-US" sz="2000">
                <a:solidFill>
                  <a:srgbClr val="FFFFFF"/>
                </a:solidFill>
                <a:latin typeface="Tomorrow"/>
                <a:ea typeface="Tomorrow"/>
                <a:cs typeface="Tomorrow"/>
                <a:sym typeface="Tomorrow"/>
              </a:rPr>
              <a:t>Mendapatkan hasil rekomendasi  akurasi terbaik dari sistem pengambilan keputasan yang diimplementasikan dengan machine learning/AI</a:t>
            </a:r>
          </a:p>
        </p:txBody>
      </p:sp>
      <p:sp>
        <p:nvSpPr>
          <p:cNvPr name="TextBox 20" id="20"/>
          <p:cNvSpPr txBox="true"/>
          <p:nvPr/>
        </p:nvSpPr>
        <p:spPr>
          <a:xfrm rot="0">
            <a:off x="10077336" y="5064239"/>
            <a:ext cx="7033497" cy="876935"/>
          </a:xfrm>
          <a:prstGeom prst="rect">
            <a:avLst/>
          </a:prstGeom>
        </p:spPr>
        <p:txBody>
          <a:bodyPr anchor="t" rtlCol="false" tIns="0" lIns="0" bIns="0" rIns="0">
            <a:spAutoFit/>
          </a:bodyPr>
          <a:lstStyle/>
          <a:p>
            <a:pPr algn="l" marL="0" indent="0" lvl="0">
              <a:lnSpc>
                <a:spcPts val="2320"/>
              </a:lnSpc>
              <a:spcBef>
                <a:spcPct val="0"/>
              </a:spcBef>
            </a:pPr>
            <a:r>
              <a:rPr lang="en-US" sz="2000">
                <a:solidFill>
                  <a:srgbClr val="FFFFFF"/>
                </a:solidFill>
                <a:latin typeface="Tomorrow"/>
                <a:ea typeface="Tomorrow"/>
                <a:cs typeface="Tomorrow"/>
                <a:sym typeface="Tomorrow"/>
              </a:rPr>
              <a:t>Diambil dari kaggle </a:t>
            </a:r>
            <a:r>
              <a:rPr lang="en-US" sz="2000" u="sng">
                <a:solidFill>
                  <a:srgbClr val="FFFFFF"/>
                </a:solidFill>
                <a:latin typeface="Tomorrow"/>
                <a:ea typeface="Tomorrow"/>
                <a:cs typeface="Tomorrow"/>
                <a:sym typeface="Tomorrow"/>
                <a:hlinkClick r:id="rId9" tooltip="https://www.kaggle.com/datasets/nitishabharathi/university-recommendation/data"/>
              </a:rPr>
              <a:t>university recommendation</a:t>
            </a:r>
            <a:r>
              <a:rPr lang="en-US" sz="2000">
                <a:solidFill>
                  <a:srgbClr val="FFFFFF"/>
                </a:solidFill>
                <a:latin typeface="Tomorrow"/>
                <a:ea typeface="Tomorrow"/>
                <a:cs typeface="Tomorrow"/>
                <a:sym typeface="Tomorrow"/>
              </a:rPr>
              <a:t> , dan refrensi program : </a:t>
            </a:r>
            <a:r>
              <a:rPr lang="en-US" sz="2000" u="sng">
                <a:solidFill>
                  <a:srgbClr val="FFFFFF"/>
                </a:solidFill>
                <a:latin typeface="Tomorrow"/>
                <a:ea typeface="Tomorrow"/>
                <a:cs typeface="Tomorrow"/>
                <a:sym typeface="Tomorrow"/>
                <a:hlinkClick r:id="rId10" tooltip="https://github.com/tramatejaswini/University_Recommendation_System/tree/master?tab=readme-ov-file"/>
              </a:rPr>
              <a:t>GitHub -tramatejaswini/University_Recommendation_System</a:t>
            </a:r>
          </a:p>
        </p:txBody>
      </p:sp>
      <p:sp>
        <p:nvSpPr>
          <p:cNvPr name="TextBox 21" id="21"/>
          <p:cNvSpPr txBox="true"/>
          <p:nvPr/>
        </p:nvSpPr>
        <p:spPr>
          <a:xfrm rot="0">
            <a:off x="10077336" y="6459396"/>
            <a:ext cx="5823877" cy="876935"/>
          </a:xfrm>
          <a:prstGeom prst="rect">
            <a:avLst/>
          </a:prstGeom>
        </p:spPr>
        <p:txBody>
          <a:bodyPr anchor="t" rtlCol="false" tIns="0" lIns="0" bIns="0" rIns="0">
            <a:spAutoFit/>
          </a:bodyPr>
          <a:lstStyle/>
          <a:p>
            <a:pPr algn="l" marL="0" indent="0" lvl="0">
              <a:lnSpc>
                <a:spcPts val="2320"/>
              </a:lnSpc>
              <a:spcBef>
                <a:spcPct val="0"/>
              </a:spcBef>
            </a:pPr>
            <a:r>
              <a:rPr lang="en-US" sz="2000">
                <a:solidFill>
                  <a:srgbClr val="FFFFFF"/>
                </a:solidFill>
                <a:latin typeface="Tomorrow"/>
                <a:ea typeface="Tomorrow"/>
                <a:cs typeface="Tomorrow"/>
                <a:sym typeface="Tomorrow"/>
              </a:rPr>
              <a:t>Menkombinasikan proses sistem pengambilan keputasan (DSS) dengan algoritma KNN untuk memproses data dengan basis knowladge.</a:t>
            </a:r>
          </a:p>
        </p:txBody>
      </p:sp>
      <p:sp>
        <p:nvSpPr>
          <p:cNvPr name="TextBox 22" id="22"/>
          <p:cNvSpPr txBox="true"/>
          <p:nvPr/>
        </p:nvSpPr>
        <p:spPr>
          <a:xfrm rot="0">
            <a:off x="10066994" y="7496177"/>
            <a:ext cx="7436704" cy="2019935"/>
          </a:xfrm>
          <a:prstGeom prst="rect">
            <a:avLst/>
          </a:prstGeom>
        </p:spPr>
        <p:txBody>
          <a:bodyPr anchor="t" rtlCol="false" tIns="0" lIns="0" bIns="0" rIns="0">
            <a:spAutoFit/>
          </a:bodyPr>
          <a:lstStyle/>
          <a:p>
            <a:pPr algn="l" marL="0" indent="0" lvl="0">
              <a:lnSpc>
                <a:spcPts val="2320"/>
              </a:lnSpc>
              <a:spcBef>
                <a:spcPct val="0"/>
              </a:spcBef>
            </a:pPr>
            <a:r>
              <a:rPr lang="en-US" sz="2000">
                <a:solidFill>
                  <a:srgbClr val="FFFFFF"/>
                </a:solidFill>
                <a:latin typeface="Tomorrow"/>
                <a:ea typeface="Tomorrow"/>
                <a:cs typeface="Tomorrow"/>
                <a:sym typeface="Tomorrow"/>
              </a:rPr>
              <a:t>Penelitian ini memberikan hasil yang baik terutama pada penggunaan KNN yang sangat mudah dan bisa menangani berbagai jenis data, tanpa harus melakukan proses training. Hanya memang secara data yang digunakan masih tergolong acak, lumayan sulit untuk memastikan keakuratannya. Sehingga cara yang paling tepat dengan memasukkan nilai yang tersedia.</a:t>
            </a:r>
          </a:p>
        </p:txBody>
      </p:sp>
      <p:sp>
        <p:nvSpPr>
          <p:cNvPr name="Freeform 23" id="23"/>
          <p:cNvSpPr/>
          <p:nvPr/>
        </p:nvSpPr>
        <p:spPr>
          <a:xfrm flipH="false" flipV="false" rot="0">
            <a:off x="272527" y="6376900"/>
            <a:ext cx="2536213" cy="3046502"/>
          </a:xfrm>
          <a:custGeom>
            <a:avLst/>
            <a:gdLst/>
            <a:ahLst/>
            <a:cxnLst/>
            <a:rect r="r" b="b" t="t" l="l"/>
            <a:pathLst>
              <a:path h="3046502" w="2536213">
                <a:moveTo>
                  <a:pt x="0" y="0"/>
                </a:moveTo>
                <a:lnTo>
                  <a:pt x="2536213" y="0"/>
                </a:lnTo>
                <a:lnTo>
                  <a:pt x="2536213" y="3046503"/>
                </a:lnTo>
                <a:lnTo>
                  <a:pt x="0" y="3046503"/>
                </a:lnTo>
                <a:lnTo>
                  <a:pt x="0" y="0"/>
                </a:lnTo>
                <a:close/>
              </a:path>
            </a:pathLst>
          </a:custGeom>
          <a:blipFill>
            <a:blip r:embed="rId11"/>
            <a:stretch>
              <a:fillRect l="0" t="0" r="0" b="0"/>
            </a:stretch>
          </a:blipFill>
        </p:spPr>
      </p:sp>
      <p:sp>
        <p:nvSpPr>
          <p:cNvPr name="Freeform 24" id="24"/>
          <p:cNvSpPr/>
          <p:nvPr/>
        </p:nvSpPr>
        <p:spPr>
          <a:xfrm flipH="true" flipV="false" rot="0">
            <a:off x="7387555" y="3610511"/>
            <a:ext cx="2403213" cy="605810"/>
          </a:xfrm>
          <a:custGeom>
            <a:avLst/>
            <a:gdLst/>
            <a:ahLst/>
            <a:cxnLst/>
            <a:rect r="r" b="b" t="t" l="l"/>
            <a:pathLst>
              <a:path h="605810" w="2403213">
                <a:moveTo>
                  <a:pt x="2403214" y="0"/>
                </a:moveTo>
                <a:lnTo>
                  <a:pt x="0" y="0"/>
                </a:lnTo>
                <a:lnTo>
                  <a:pt x="0" y="605810"/>
                </a:lnTo>
                <a:lnTo>
                  <a:pt x="2403214" y="605810"/>
                </a:lnTo>
                <a:lnTo>
                  <a:pt x="240321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true" flipV="false" rot="0">
            <a:off x="7387555" y="4993706"/>
            <a:ext cx="2403213" cy="605810"/>
          </a:xfrm>
          <a:custGeom>
            <a:avLst/>
            <a:gdLst/>
            <a:ahLst/>
            <a:cxnLst/>
            <a:rect r="r" b="b" t="t" l="l"/>
            <a:pathLst>
              <a:path h="605810" w="2403213">
                <a:moveTo>
                  <a:pt x="2403214" y="0"/>
                </a:moveTo>
                <a:lnTo>
                  <a:pt x="0" y="0"/>
                </a:lnTo>
                <a:lnTo>
                  <a:pt x="0" y="605810"/>
                </a:lnTo>
                <a:lnTo>
                  <a:pt x="2403214" y="605810"/>
                </a:lnTo>
                <a:lnTo>
                  <a:pt x="240321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true" flipV="false" rot="0">
            <a:off x="7387555" y="6376900"/>
            <a:ext cx="2403213" cy="605810"/>
          </a:xfrm>
          <a:custGeom>
            <a:avLst/>
            <a:gdLst/>
            <a:ahLst/>
            <a:cxnLst/>
            <a:rect r="r" b="b" t="t" l="l"/>
            <a:pathLst>
              <a:path h="605810" w="2403213">
                <a:moveTo>
                  <a:pt x="2403214" y="0"/>
                </a:moveTo>
                <a:lnTo>
                  <a:pt x="0" y="0"/>
                </a:lnTo>
                <a:lnTo>
                  <a:pt x="0" y="605810"/>
                </a:lnTo>
                <a:lnTo>
                  <a:pt x="2403214" y="605810"/>
                </a:lnTo>
                <a:lnTo>
                  <a:pt x="240321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true" flipV="false" rot="0">
            <a:off x="7387555" y="7760095"/>
            <a:ext cx="2403213" cy="605810"/>
          </a:xfrm>
          <a:custGeom>
            <a:avLst/>
            <a:gdLst/>
            <a:ahLst/>
            <a:cxnLst/>
            <a:rect r="r" b="b" t="t" l="l"/>
            <a:pathLst>
              <a:path h="605810" w="2403213">
                <a:moveTo>
                  <a:pt x="2403214" y="0"/>
                </a:moveTo>
                <a:lnTo>
                  <a:pt x="0" y="0"/>
                </a:lnTo>
                <a:lnTo>
                  <a:pt x="0" y="605810"/>
                </a:lnTo>
                <a:lnTo>
                  <a:pt x="2403214" y="605810"/>
                </a:lnTo>
                <a:lnTo>
                  <a:pt x="240321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DAGaKmqM_Sk</dc:identifier>
  <dcterms:modified xsi:type="dcterms:W3CDTF">2011-08-01T06:04:30Z</dcterms:modified>
  <cp:revision>1</cp:revision>
  <dc:title>DSS Sistem Rekomendasi Univeritas</dc:title>
</cp:coreProperties>
</file>